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256" r:id="rId3"/>
    <p:sldId id="340" r:id="rId4"/>
    <p:sldId id="259" r:id="rId5"/>
    <p:sldId id="363" r:id="rId6"/>
    <p:sldId id="364" r:id="rId7"/>
    <p:sldId id="395" r:id="rId8"/>
    <p:sldId id="398" r:id="rId9"/>
    <p:sldId id="399" r:id="rId10"/>
    <p:sldId id="400" r:id="rId11"/>
    <p:sldId id="401" r:id="rId12"/>
    <p:sldId id="402" r:id="rId13"/>
    <p:sldId id="403" r:id="rId14"/>
    <p:sldId id="404" r:id="rId15"/>
    <p:sldId id="405" r:id="rId16"/>
    <p:sldId id="406" r:id="rId17"/>
    <p:sldId id="407" r:id="rId18"/>
    <p:sldId id="408" r:id="rId19"/>
    <p:sldId id="409" r:id="rId20"/>
    <p:sldId id="410" r:id="rId21"/>
    <p:sldId id="411" r:id="rId22"/>
    <p:sldId id="412" r:id="rId23"/>
    <p:sldId id="413" r:id="rId24"/>
    <p:sldId id="414" r:id="rId25"/>
    <p:sldId id="416" r:id="rId26"/>
    <p:sldId id="417" r:id="rId27"/>
    <p:sldId id="418" r:id="rId28"/>
    <p:sldId id="419" r:id="rId29"/>
    <p:sldId id="420" r:id="rId30"/>
    <p:sldId id="421" r:id="rId31"/>
    <p:sldId id="422" r:id="rId32"/>
    <p:sldId id="428" r:id="rId33"/>
    <p:sldId id="429" r:id="rId34"/>
    <p:sldId id="430" r:id="rId35"/>
    <p:sldId id="431" r:id="rId36"/>
    <p:sldId id="442" r:id="rId37"/>
    <p:sldId id="443" r:id="rId38"/>
    <p:sldId id="444" r:id="rId39"/>
    <p:sldId id="445" r:id="rId40"/>
    <p:sldId id="446" r:id="rId42"/>
    <p:sldId id="447" r:id="rId43"/>
    <p:sldId id="448" r:id="rId44"/>
    <p:sldId id="449" r:id="rId45"/>
    <p:sldId id="450" r:id="rId46"/>
    <p:sldId id="452" r:id="rId47"/>
    <p:sldId id="453" r:id="rId48"/>
    <p:sldId id="454" r:id="rId49"/>
    <p:sldId id="455" r:id="rId50"/>
    <p:sldId id="456" r:id="rId51"/>
    <p:sldId id="425" r:id="rId52"/>
    <p:sldId id="426" r:id="rId53"/>
  </p:sldIdLst>
  <p:sldSz cx="9144000" cy="5143500" type="screen16x9"/>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EFF1"/>
    <a:srgbClr val="333399"/>
    <a:srgbClr val="F5F5F5"/>
    <a:srgbClr val="EAEAEA"/>
    <a:srgbClr val="D9EDEF"/>
    <a:srgbClr val="6699FF"/>
    <a:srgbClr val="0033CC"/>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8"/>
    <p:restoredTop sz="92764"/>
  </p:normalViewPr>
  <p:slideViewPr>
    <p:cSldViewPr snapToGrid="0" showGuides="1">
      <p:cViewPr varScale="1">
        <p:scale>
          <a:sx n="137" d="100"/>
          <a:sy n="137" d="100"/>
        </p:scale>
        <p:origin x="864" y="120"/>
      </p:cViewPr>
      <p:guideLst>
        <p:guide orient="horz" pos="1650"/>
        <p:guide pos="289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notesMaster" Target="notesMasters/notesMaster1.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6DF232E-DC20-4ECD-B886-148D6D53BF88}"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381533" y="685800"/>
            <a:ext cx="6094934"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C33E351C-4E52-46BD-AD85-1B450CDDD36D}"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822325" y="1143000"/>
            <a:ext cx="521335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AE5C79-CA7C-4B2E-B2FA-B8833F2FF8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pic>
        <p:nvPicPr>
          <p:cNvPr id="2050" name="Picture 7" descr="主题背景"/>
          <p:cNvPicPr>
            <a:picLocks noChangeAspect="1"/>
          </p:cNvPicPr>
          <p:nvPr userDrawn="1"/>
        </p:nvPicPr>
        <p:blipFill>
          <a:blip r:embed="rId2"/>
          <a:stretch>
            <a:fillRect/>
          </a:stretch>
        </p:blipFill>
        <p:spPr>
          <a:xfrm>
            <a:off x="0" y="0"/>
            <a:ext cx="9144000" cy="5144400"/>
          </a:xfrm>
          <a:prstGeom prst="rect">
            <a:avLst/>
          </a:prstGeom>
          <a:noFill/>
          <a:ln w="9525">
            <a:noFill/>
          </a:ln>
        </p:spPr>
      </p:pic>
      <p:grpSp>
        <p:nvGrpSpPr>
          <p:cNvPr id="2051" name="Group 8"/>
          <p:cNvGrpSpPr/>
          <p:nvPr userDrawn="1"/>
        </p:nvGrpSpPr>
        <p:grpSpPr>
          <a:xfrm>
            <a:off x="1981200" y="0"/>
            <a:ext cx="3505200" cy="5144400"/>
            <a:chOff x="1248" y="0"/>
            <a:chExt cx="2208" cy="4320"/>
          </a:xfrm>
        </p:grpSpPr>
        <p:sp>
          <p:nvSpPr>
            <p:cNvPr id="15" name="Rectangle 9"/>
            <p:cNvSpPr>
              <a:spLocks noChangeArrowheads="1"/>
            </p:cNvSpPr>
            <p:nvPr/>
          </p:nvSpPr>
          <p:spPr bwMode="auto">
            <a:xfrm>
              <a:off x="1248" y="0"/>
              <a:ext cx="1776" cy="4320"/>
            </a:xfrm>
            <a:prstGeom prst="rect">
              <a:avLst/>
            </a:prstGeom>
            <a:solidFill>
              <a:schemeClr val="bg1">
                <a:alpha val="5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 name="Rectangle 10"/>
            <p:cNvSpPr>
              <a:spLocks noChangeArrowheads="1"/>
            </p:cNvSpPr>
            <p:nvPr/>
          </p:nvSpPr>
          <p:spPr bwMode="auto">
            <a:xfrm>
              <a:off x="1680" y="0"/>
              <a:ext cx="1344" cy="4320"/>
            </a:xfrm>
            <a:prstGeom prst="rect">
              <a:avLst/>
            </a:prstGeom>
            <a:solidFill>
              <a:schemeClr val="bg1">
                <a:alpha val="5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 name="Rectangle 11"/>
            <p:cNvSpPr>
              <a:spLocks noChangeArrowheads="1"/>
            </p:cNvSpPr>
            <p:nvPr/>
          </p:nvSpPr>
          <p:spPr bwMode="auto">
            <a:xfrm>
              <a:off x="2112" y="0"/>
              <a:ext cx="912" cy="4320"/>
            </a:xfrm>
            <a:prstGeom prst="rect">
              <a:avLst/>
            </a:prstGeom>
            <a:solidFill>
              <a:schemeClr val="bg1">
                <a:alpha val="5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 name="Rectangle 12"/>
            <p:cNvSpPr>
              <a:spLocks noChangeArrowheads="1"/>
            </p:cNvSpPr>
            <p:nvPr/>
          </p:nvSpPr>
          <p:spPr bwMode="auto">
            <a:xfrm>
              <a:off x="2544" y="0"/>
              <a:ext cx="912" cy="4320"/>
            </a:xfrm>
            <a:prstGeom prst="rect">
              <a:avLst/>
            </a:prstGeom>
            <a:solidFill>
              <a:schemeClr val="bg1">
                <a:alpha val="5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52" name="Group 13"/>
          <p:cNvGrpSpPr/>
          <p:nvPr userDrawn="1"/>
        </p:nvGrpSpPr>
        <p:grpSpPr>
          <a:xfrm>
            <a:off x="2008188" y="877645"/>
            <a:ext cx="1493837" cy="1120574"/>
            <a:chOff x="1284" y="87"/>
            <a:chExt cx="941" cy="941"/>
          </a:xfrm>
        </p:grpSpPr>
        <p:sp>
          <p:nvSpPr>
            <p:cNvPr id="20" name="Oval 14"/>
            <p:cNvSpPr>
              <a:spLocks noChangeArrowheads="1"/>
            </p:cNvSpPr>
            <p:nvPr/>
          </p:nvSpPr>
          <p:spPr bwMode="auto">
            <a:xfrm>
              <a:off x="1284" y="87"/>
              <a:ext cx="941" cy="941"/>
            </a:xfrm>
            <a:prstGeom prst="ellipse">
              <a:avLst/>
            </a:prstGeom>
            <a:solidFill>
              <a:srgbClr val="333399"/>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Oval 15" descr="9b1c8e08844856b40a7b82ea"/>
            <p:cNvSpPr>
              <a:spLocks noChangeArrowheads="1"/>
            </p:cNvSpPr>
            <p:nvPr/>
          </p:nvSpPr>
          <p:spPr bwMode="auto">
            <a:xfrm>
              <a:off x="1344" y="144"/>
              <a:ext cx="816" cy="816"/>
            </a:xfrm>
            <a:prstGeom prst="ellipse">
              <a:avLst/>
            </a:prstGeom>
            <a:blipFill dpi="0" rotWithShape="1">
              <a:blip r:embed="rId3"/>
              <a:srcRect/>
              <a:stretch>
                <a:fillRect/>
              </a:stretch>
            </a:blipFill>
            <a:ln w="76200">
              <a:solidFill>
                <a:schemeClr val="bg1"/>
              </a:solidFill>
              <a:rou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53" name="Group 16"/>
          <p:cNvGrpSpPr/>
          <p:nvPr userDrawn="1"/>
        </p:nvGrpSpPr>
        <p:grpSpPr>
          <a:xfrm>
            <a:off x="4268788" y="3483188"/>
            <a:ext cx="1066800" cy="800240"/>
            <a:chOff x="1284" y="87"/>
            <a:chExt cx="941" cy="941"/>
          </a:xfrm>
        </p:grpSpPr>
        <p:sp>
          <p:nvSpPr>
            <p:cNvPr id="23" name="Oval 17"/>
            <p:cNvSpPr>
              <a:spLocks noChangeArrowheads="1"/>
            </p:cNvSpPr>
            <p:nvPr/>
          </p:nvSpPr>
          <p:spPr bwMode="auto">
            <a:xfrm>
              <a:off x="1284" y="87"/>
              <a:ext cx="941" cy="941"/>
            </a:xfrm>
            <a:prstGeom prst="ellipse">
              <a:avLst/>
            </a:prstGeom>
            <a:solidFill>
              <a:srgbClr val="333399"/>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4" name="Oval 18" descr="u=2634006143,3250854187&amp;fm=2&amp;gp=49"/>
            <p:cNvSpPr>
              <a:spLocks noChangeArrowheads="1"/>
            </p:cNvSpPr>
            <p:nvPr/>
          </p:nvSpPr>
          <p:spPr bwMode="auto">
            <a:xfrm>
              <a:off x="1344" y="144"/>
              <a:ext cx="816" cy="815"/>
            </a:xfrm>
            <a:prstGeom prst="ellipse">
              <a:avLst/>
            </a:prstGeom>
            <a:blipFill dpi="0" rotWithShape="1">
              <a:blip r:embed="rId4"/>
              <a:srcRect/>
              <a:stretch>
                <a:fillRect/>
              </a:stretch>
            </a:blipFill>
            <a:ln w="38100">
              <a:solidFill>
                <a:schemeClr val="bg1"/>
              </a:solidFill>
              <a:rou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5122" name="Rectangle 2"/>
          <p:cNvSpPr>
            <a:spLocks noGrp="1" noChangeArrowheads="1"/>
          </p:cNvSpPr>
          <p:nvPr>
            <p:ph type="ctrTitle"/>
          </p:nvPr>
        </p:nvSpPr>
        <p:spPr>
          <a:xfrm>
            <a:off x="3414713" y="1699319"/>
            <a:ext cx="3933825" cy="1102712"/>
          </a:xfrm>
        </p:spPr>
        <p:txBody>
          <a:bodyPr/>
          <a:lstStyle>
            <a:lvl1pPr>
              <a:defRPr/>
            </a:lvl1pPr>
          </a:lstStyle>
          <a:p>
            <a:r>
              <a:rPr lang="zh-CN" altLang="en-US"/>
              <a:t>单击此处编辑母版标题样式</a:t>
            </a:r>
            <a:endParaRPr lang="zh-CN" altLang="en-US"/>
          </a:p>
        </p:txBody>
      </p:sp>
      <p:sp>
        <p:nvSpPr>
          <p:cNvPr id="5123" name="Rectangle 3"/>
          <p:cNvSpPr>
            <a:spLocks noGrp="1" noChangeArrowheads="1"/>
          </p:cNvSpPr>
          <p:nvPr>
            <p:ph type="subTitle" idx="1"/>
          </p:nvPr>
        </p:nvSpPr>
        <p:spPr>
          <a:xfrm>
            <a:off x="5418138" y="3634423"/>
            <a:ext cx="3506787" cy="527540"/>
          </a:xfrm>
        </p:spPr>
        <p:txBody>
          <a:bodyPr/>
          <a:lstStyle>
            <a:lvl1pPr marL="0" indent="0" algn="ctr">
              <a:buFontTx/>
              <a:buNone/>
              <a:defRPr/>
            </a:lvl1pPr>
          </a:lstStyle>
          <a:p>
            <a:r>
              <a:rPr lang="zh-CN" altLang="en-US"/>
              <a:t>单击此处编辑母版副标题样式</a:t>
            </a:r>
            <a:endParaRPr lang="zh-CN" altLang="en-US"/>
          </a:p>
        </p:txBody>
      </p:sp>
      <p:sp>
        <p:nvSpPr>
          <p:cNvPr id="25" name="Rectangle 4"/>
          <p:cNvSpPr>
            <a:spLocks noGrp="1" noChangeArrowheads="1"/>
          </p:cNvSpPr>
          <p:nvPr>
            <p:ph type="dt" sz="half" idx="2"/>
          </p:nvPr>
        </p:nvSpPr>
        <p:spPr bwMode="auto">
          <a:xfrm>
            <a:off x="457200" y="4684738"/>
            <a:ext cx="2133600" cy="357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 name="Rectangle 5"/>
          <p:cNvSpPr>
            <a:spLocks noGrp="1" noChangeArrowheads="1"/>
          </p:cNvSpPr>
          <p:nvPr>
            <p:ph type="ftr" sz="quarter" idx="3"/>
          </p:nvPr>
        </p:nvSpPr>
        <p:spPr bwMode="auto">
          <a:xfrm>
            <a:off x="3124200" y="4684738"/>
            <a:ext cx="2895600" cy="357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7" name="Rectangle 6"/>
          <p:cNvSpPr>
            <a:spLocks noGrp="1" noChangeArrowheads="1"/>
          </p:cNvSpPr>
          <p:nvPr>
            <p:ph type="sldNum" sz="quarter" idx="4"/>
          </p:nvPr>
        </p:nvSpPr>
        <p:spPr bwMode="auto">
          <a:xfrm>
            <a:off x="6553200" y="4684738"/>
            <a:ext cx="2133600" cy="357250"/>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E9738EE0-A14B-490F-BC98-547A2DDD7E87}"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15"/>
            <a:ext cx="6019800" cy="4389411"/>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15"/>
            <a:ext cx="8229600" cy="8574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200360"/>
            <a:ext cx="8229600" cy="3395066"/>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bg1"/>
        </a:solidFill>
        <a:effectLst/>
      </p:bgPr>
    </p:bg>
    <p:spTree>
      <p:nvGrpSpPr>
        <p:cNvPr id="1" name=""/>
        <p:cNvGrpSpPr/>
        <p:nvPr/>
      </p:nvGrpSpPr>
      <p:grpSpPr>
        <a:xfrm>
          <a:off x="0" y="0"/>
          <a:ext cx="0" cy="0"/>
          <a:chOff x="0" y="0"/>
          <a:chExt cx="0" cy="0"/>
        </a:xfrm>
      </p:grpSpPr>
      <p:pic>
        <p:nvPicPr>
          <p:cNvPr id="3078" name="图片 12"/>
          <p:cNvPicPr>
            <a:picLocks noChangeAspect="1"/>
          </p:cNvPicPr>
          <p:nvPr userDrawn="1"/>
        </p:nvPicPr>
        <p:blipFill>
          <a:blip r:embed="rId2">
            <a:grayscl/>
          </a:blip>
          <a:stretch>
            <a:fillRect/>
          </a:stretch>
        </p:blipFill>
        <p:spPr>
          <a:xfrm>
            <a:off x="257175" y="228640"/>
            <a:ext cx="1192213" cy="456090"/>
          </a:xfrm>
          <a:prstGeom prst="rect">
            <a:avLst/>
          </a:prstGeom>
          <a:noFill/>
          <a:ln w="9525">
            <a:noFill/>
          </a:ln>
        </p:spPr>
      </p:pic>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753"/>
            <a:ext cx="7772400" cy="1021735"/>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416"/>
            <a:ext cx="7772400" cy="112533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360"/>
            <a:ext cx="4038600" cy="33950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360"/>
            <a:ext cx="4038600" cy="339506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536"/>
            <a:ext cx="4040188"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442"/>
            <a:ext cx="4040188" cy="296398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1536"/>
            <a:ext cx="4041775"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442"/>
            <a:ext cx="4041775" cy="296398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823"/>
            <a:ext cx="3008313" cy="871690"/>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23"/>
            <a:ext cx="5111750" cy="439060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513"/>
            <a:ext cx="3008313" cy="351891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080"/>
            <a:ext cx="5486400" cy="425128"/>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662"/>
            <a:ext cx="5486400" cy="308664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4026208"/>
            <a:ext cx="5486400" cy="60375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6.jpeg"/><Relationship Id="rId14" Type="http://schemas.openxmlformats.org/officeDocument/2006/relationships/image" Target="../media/image5.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1" name="Rectangle 17"/>
          <p:cNvSpPr>
            <a:spLocks noChangeArrowheads="1"/>
          </p:cNvSpPr>
          <p:nvPr/>
        </p:nvSpPr>
        <p:spPr bwMode="auto">
          <a:xfrm>
            <a:off x="0" y="4784768"/>
            <a:ext cx="9144000" cy="359632"/>
          </a:xfrm>
          <a:prstGeom prst="rect">
            <a:avLst/>
          </a:prstGeom>
          <a:gradFill rotWithShape="1">
            <a:gsLst>
              <a:gs pos="0">
                <a:schemeClr val="bg1"/>
              </a:gs>
              <a:gs pos="50000">
                <a:schemeClr val="accent2">
                  <a:alpha val="50000"/>
                </a:schemeClr>
              </a:gs>
              <a:gs pos="100000">
                <a:schemeClr val="bg1"/>
              </a:gs>
            </a:gsLst>
            <a:lin ang="540000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pic>
        <p:nvPicPr>
          <p:cNvPr id="1027" name="Picture 12" descr="花纹1"/>
          <p:cNvPicPr>
            <a:picLocks noChangeAspect="1"/>
          </p:cNvPicPr>
          <p:nvPr userDrawn="1"/>
        </p:nvPicPr>
        <p:blipFill>
          <a:blip r:embed="rId14">
            <a:clrChange>
              <a:clrFrom>
                <a:srgbClr val="FFFFFF"/>
              </a:clrFrom>
              <a:clrTo>
                <a:srgbClr val="FFFFFF">
                  <a:alpha val="0"/>
                </a:srgbClr>
              </a:clrTo>
            </a:clrChange>
          </a:blip>
          <a:stretch>
            <a:fillRect/>
          </a:stretch>
        </p:blipFill>
        <p:spPr>
          <a:xfrm>
            <a:off x="7593013" y="3845201"/>
            <a:ext cx="1550987" cy="1299199"/>
          </a:xfrm>
          <a:prstGeom prst="rect">
            <a:avLst/>
          </a:prstGeom>
          <a:noFill/>
          <a:ln w="9525">
            <a:noFill/>
          </a:ln>
        </p:spPr>
      </p:pic>
      <p:sp>
        <p:nvSpPr>
          <p:cNvPr id="1035" name="Rectangle 11"/>
          <p:cNvSpPr>
            <a:spLocks noChangeArrowheads="1"/>
          </p:cNvSpPr>
          <p:nvPr/>
        </p:nvSpPr>
        <p:spPr bwMode="auto">
          <a:xfrm>
            <a:off x="0" y="0"/>
            <a:ext cx="9144000" cy="494196"/>
          </a:xfrm>
          <a:prstGeom prst="rect">
            <a:avLst/>
          </a:prstGeom>
          <a:gradFill rotWithShape="1">
            <a:gsLst>
              <a:gs pos="0">
                <a:schemeClr val="bg1"/>
              </a:gs>
              <a:gs pos="50000">
                <a:schemeClr val="accent2">
                  <a:alpha val="50000"/>
                </a:schemeClr>
              </a:gs>
              <a:gs pos="100000">
                <a:schemeClr val="bg1"/>
              </a:gs>
            </a:gsLst>
            <a:lin ang="5400000" scaled="1"/>
          </a:gradFill>
          <a:ln w="9525">
            <a:noFill/>
            <a:miter lim="800000"/>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029" name="Group 8"/>
          <p:cNvGrpSpPr/>
          <p:nvPr userDrawn="1"/>
        </p:nvGrpSpPr>
        <p:grpSpPr>
          <a:xfrm>
            <a:off x="228600" y="128610"/>
            <a:ext cx="952500" cy="714500"/>
            <a:chOff x="1284" y="87"/>
            <a:chExt cx="941" cy="941"/>
          </a:xfrm>
        </p:grpSpPr>
        <p:sp>
          <p:nvSpPr>
            <p:cNvPr id="4" name="Oval 9"/>
            <p:cNvSpPr>
              <a:spLocks noChangeArrowheads="1"/>
            </p:cNvSpPr>
            <p:nvPr/>
          </p:nvSpPr>
          <p:spPr bwMode="auto">
            <a:xfrm>
              <a:off x="1284" y="87"/>
              <a:ext cx="941" cy="941"/>
            </a:xfrm>
            <a:prstGeom prst="ellipse">
              <a:avLst/>
            </a:prstGeom>
            <a:solidFill>
              <a:srgbClr val="333399"/>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6" name="Oval 10" descr="5643ce3129163969ac4b5ff0"/>
            <p:cNvSpPr>
              <a:spLocks noChangeArrowheads="1"/>
            </p:cNvSpPr>
            <p:nvPr/>
          </p:nvSpPr>
          <p:spPr bwMode="auto">
            <a:xfrm>
              <a:off x="1344" y="143"/>
              <a:ext cx="817" cy="817"/>
            </a:xfrm>
            <a:prstGeom prst="ellipse">
              <a:avLst/>
            </a:prstGeom>
            <a:blipFill dpi="0" rotWithShape="1">
              <a:blip r:embed="rId15"/>
              <a:srcRect/>
              <a:stretch>
                <a:fillRect/>
              </a:stretch>
            </a:blipFill>
            <a:ln w="38100">
              <a:solidFill>
                <a:schemeClr val="bg1"/>
              </a:solidFill>
              <a:rou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030" name="Rectangle 2"/>
          <p:cNvSpPr>
            <a:spLocks noGrp="1"/>
          </p:cNvSpPr>
          <p:nvPr>
            <p:ph type="title"/>
          </p:nvPr>
        </p:nvSpPr>
        <p:spPr>
          <a:xfrm>
            <a:off x="457200" y="206015"/>
            <a:ext cx="8229600" cy="857400"/>
          </a:xfrm>
          <a:prstGeom prst="rect">
            <a:avLst/>
          </a:prstGeom>
          <a:noFill/>
          <a:ln w="9525">
            <a:noFill/>
          </a:ln>
        </p:spPr>
        <p:txBody>
          <a:bodyPr anchor="ctr" anchorCtr="0"/>
          <a:lstStyle/>
          <a:p>
            <a:pPr lvl="0"/>
            <a:r>
              <a:rPr lang="zh-CN" altLang="en-US" dirty="0"/>
              <a:t>单击此处编辑母版标题样式</a:t>
            </a:r>
            <a:endParaRPr lang="zh-CN" altLang="en-US" dirty="0"/>
          </a:p>
        </p:txBody>
      </p:sp>
      <p:sp>
        <p:nvSpPr>
          <p:cNvPr id="1031" name="Rectangle 3"/>
          <p:cNvSpPr>
            <a:spLocks noGrp="1"/>
          </p:cNvSpPr>
          <p:nvPr>
            <p:ph type="body" idx="1"/>
          </p:nvPr>
        </p:nvSpPr>
        <p:spPr>
          <a:xfrm>
            <a:off x="457200" y="1200360"/>
            <a:ext cx="8229600" cy="3395066"/>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4684738"/>
            <a:ext cx="2133600" cy="357250"/>
          </a:xfrm>
          <a:prstGeom prst="rect">
            <a:avLst/>
          </a:prstGeom>
          <a:noFill/>
          <a:ln w="9525">
            <a:noFill/>
            <a:miter lim="800000"/>
          </a:ln>
          <a:effectLst/>
        </p:spPr>
        <p:txBody>
          <a:bodyPr vert="horz" wrap="square" lIns="91440" tIns="45720" rIns="91440" bIns="45720" numCol="1" anchor="t" anchorCtr="0" compatLnSpc="1"/>
          <a:lstStyle>
            <a:lvl1pPr eaLnBrk="1" hangingPunct="1">
              <a:defRPr sz="105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 name="Rectangle 5"/>
          <p:cNvSpPr>
            <a:spLocks noGrp="1" noChangeArrowheads="1"/>
          </p:cNvSpPr>
          <p:nvPr>
            <p:ph type="ftr" sz="quarter" idx="3"/>
          </p:nvPr>
        </p:nvSpPr>
        <p:spPr bwMode="auto">
          <a:xfrm>
            <a:off x="3124200" y="4684738"/>
            <a:ext cx="2895600" cy="357250"/>
          </a:xfrm>
          <a:prstGeom prst="rect">
            <a:avLst/>
          </a:prstGeom>
          <a:noFill/>
          <a:ln w="9525">
            <a:noFill/>
            <a:miter lim="800000"/>
          </a:ln>
          <a:effectLst/>
        </p:spPr>
        <p:txBody>
          <a:bodyPr vert="horz" wrap="square" lIns="91440" tIns="45720" rIns="91440" bIns="45720" numCol="1" anchor="t" anchorCtr="0" compatLnSpc="1"/>
          <a:lstStyle>
            <a:lvl1pPr algn="ctr" eaLnBrk="1" hangingPunct="1">
              <a:defRPr sz="105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Rectangle 6"/>
          <p:cNvSpPr>
            <a:spLocks noGrp="1" noChangeArrowheads="1"/>
          </p:cNvSpPr>
          <p:nvPr>
            <p:ph type="sldNum" sz="quarter" idx="4"/>
          </p:nvPr>
        </p:nvSpPr>
        <p:spPr bwMode="auto">
          <a:xfrm>
            <a:off x="6553200" y="4684738"/>
            <a:ext cx="2133600" cy="35725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050"/>
            </a:lvl1pPr>
          </a:lstStyle>
          <a:p>
            <a:pPr marL="0" marR="0" lvl="0" indent="0" algn="r" defTabSz="914400" rtl="0" eaLnBrk="1" fontAlgn="base" latinLnBrk="0" hangingPunct="1">
              <a:lnSpc>
                <a:spcPct val="100000"/>
              </a:lnSpc>
              <a:spcBef>
                <a:spcPct val="0"/>
              </a:spcBef>
              <a:spcAft>
                <a:spcPct val="0"/>
              </a:spcAft>
              <a:buClrTx/>
              <a:buSzTx/>
              <a:buFontTx/>
              <a:buNone/>
              <a:defRPr/>
            </a:pPr>
            <a:fld id="{4C489BB4-92C5-4C86-9018-037E4360800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257175" indent="-257175" algn="l" rtl="0" eaLnBrk="0" fontAlgn="base" hangingPunct="0">
        <a:spcBef>
          <a:spcPct val="15000"/>
        </a:spcBef>
        <a:spcAft>
          <a:spcPct val="0"/>
        </a:spcAft>
        <a:buChar char="•"/>
        <a:defRPr sz="2400">
          <a:solidFill>
            <a:schemeClr val="tx1"/>
          </a:solidFill>
          <a:latin typeface="+mn-lt"/>
          <a:ea typeface="+mn-ea"/>
          <a:cs typeface="+mn-cs"/>
        </a:defRPr>
      </a:lvl1pPr>
      <a:lvl2pPr marL="557530" indent="-214630" algn="l" rtl="0" eaLnBrk="0" fontAlgn="base" hangingPunct="0">
        <a:spcBef>
          <a:spcPct val="15000"/>
        </a:spcBef>
        <a:spcAft>
          <a:spcPct val="0"/>
        </a:spcAft>
        <a:buChar char="–"/>
        <a:defRPr sz="2100">
          <a:solidFill>
            <a:schemeClr val="tx1"/>
          </a:solidFill>
          <a:latin typeface="+mn-lt"/>
          <a:ea typeface="+mn-ea"/>
        </a:defRPr>
      </a:lvl2pPr>
      <a:lvl3pPr marL="857250" indent="-171450" algn="l" rtl="0" eaLnBrk="0" fontAlgn="base" hangingPunct="0">
        <a:spcBef>
          <a:spcPct val="15000"/>
        </a:spcBef>
        <a:spcAft>
          <a:spcPct val="0"/>
        </a:spcAft>
        <a:buChar char="•"/>
        <a:defRPr sz="1800">
          <a:solidFill>
            <a:schemeClr val="tx1"/>
          </a:solidFill>
          <a:latin typeface="+mn-lt"/>
          <a:ea typeface="+mn-ea"/>
        </a:defRPr>
      </a:lvl3pPr>
      <a:lvl4pPr marL="1200150" indent="-171450" algn="l" rtl="0" eaLnBrk="0" fontAlgn="base" hangingPunct="0">
        <a:spcBef>
          <a:spcPct val="15000"/>
        </a:spcBef>
        <a:spcAft>
          <a:spcPct val="0"/>
        </a:spcAft>
        <a:buChar char="–"/>
        <a:defRPr sz="1500">
          <a:solidFill>
            <a:schemeClr val="tx1"/>
          </a:solidFill>
          <a:latin typeface="+mn-lt"/>
          <a:ea typeface="+mn-ea"/>
        </a:defRPr>
      </a:lvl4pPr>
      <a:lvl5pPr marL="1543050" indent="-171450" algn="l" rtl="0" eaLnBrk="0" fontAlgn="base" hangingPunct="0">
        <a:spcBef>
          <a:spcPct val="15000"/>
        </a:spcBef>
        <a:spcAft>
          <a:spcPct val="0"/>
        </a:spcAft>
        <a:buChar char="»"/>
        <a:defRPr sz="1500">
          <a:solidFill>
            <a:schemeClr val="tx1"/>
          </a:solidFill>
          <a:latin typeface="+mn-lt"/>
          <a:ea typeface="+mn-ea"/>
        </a:defRPr>
      </a:lvl5pPr>
      <a:lvl6pPr marL="1886585" indent="-171450" algn="l" rtl="0" fontAlgn="base">
        <a:spcBef>
          <a:spcPct val="15000"/>
        </a:spcBef>
        <a:spcAft>
          <a:spcPct val="0"/>
        </a:spcAft>
        <a:buChar char="»"/>
        <a:defRPr sz="1500">
          <a:solidFill>
            <a:schemeClr val="tx1"/>
          </a:solidFill>
          <a:latin typeface="+mn-lt"/>
          <a:ea typeface="+mn-ea"/>
        </a:defRPr>
      </a:lvl6pPr>
      <a:lvl7pPr marL="2229485" indent="-171450" algn="l" rtl="0" fontAlgn="base">
        <a:spcBef>
          <a:spcPct val="15000"/>
        </a:spcBef>
        <a:spcAft>
          <a:spcPct val="0"/>
        </a:spcAft>
        <a:buChar char="»"/>
        <a:defRPr sz="1500">
          <a:solidFill>
            <a:schemeClr val="tx1"/>
          </a:solidFill>
          <a:latin typeface="+mn-lt"/>
          <a:ea typeface="+mn-ea"/>
        </a:defRPr>
      </a:lvl7pPr>
      <a:lvl8pPr marL="2572385" indent="-171450" algn="l" rtl="0" fontAlgn="base">
        <a:spcBef>
          <a:spcPct val="15000"/>
        </a:spcBef>
        <a:spcAft>
          <a:spcPct val="0"/>
        </a:spcAft>
        <a:buChar char="»"/>
        <a:defRPr sz="1500">
          <a:solidFill>
            <a:schemeClr val="tx1"/>
          </a:solidFill>
          <a:latin typeface="+mn-lt"/>
          <a:ea typeface="+mn-ea"/>
        </a:defRPr>
      </a:lvl8pPr>
      <a:lvl9pPr marL="2915285" indent="-171450" algn="l" rtl="0" fontAlgn="base">
        <a:spcBef>
          <a:spcPct val="15000"/>
        </a:spcBef>
        <a:spcAft>
          <a:spcPct val="0"/>
        </a:spcAft>
        <a:buChar char="»"/>
        <a:defRPr sz="1500">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2.png"/><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image" Target="../media/image9.jpe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8.png"/><Relationship Id="rId1" Type="http://schemas.openxmlformats.org/officeDocument/2006/relationships/image" Target="../media/image7.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5.jpe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7.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8.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9.jpeg"/></Relationships>
</file>

<file path=ppt/slides/_rels/slide38.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39.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2.xml"/><Relationship Id="rId7" Type="http://schemas.openxmlformats.org/officeDocument/2006/relationships/image" Target="../media/image40.png"/><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jpeg"/><Relationship Id="rId3" Type="http://schemas.openxmlformats.org/officeDocument/2006/relationships/image" Target="../media/image36.jpeg"/><Relationship Id="rId2" Type="http://schemas.openxmlformats.org/officeDocument/2006/relationships/image" Target="../media/image31.png"/><Relationship Id="rId1"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2.xml"/><Relationship Id="rId7" Type="http://schemas.openxmlformats.org/officeDocument/2006/relationships/image" Target="../media/image40.png"/><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jpeg"/><Relationship Id="rId3" Type="http://schemas.openxmlformats.org/officeDocument/2006/relationships/image" Target="../media/image36.jpeg"/><Relationship Id="rId2" Type="http://schemas.openxmlformats.org/officeDocument/2006/relationships/image" Target="../media/image31.png"/><Relationship Id="rId1" Type="http://schemas.openxmlformats.org/officeDocument/2006/relationships/image" Target="../media/image30.png"/></Relationships>
</file>

<file path=ppt/slides/_rels/slide41.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46.png"/><Relationship Id="rId7" Type="http://schemas.openxmlformats.org/officeDocument/2006/relationships/image" Target="../media/image45.png"/><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31.png"/><Relationship Id="rId10" Type="http://schemas.openxmlformats.org/officeDocument/2006/relationships/notesSlide" Target="../notesSlides/notesSlide4.xml"/><Relationship Id="rId1" Type="http://schemas.openxmlformats.org/officeDocument/2006/relationships/image" Target="../media/image30.png"/></Relationships>
</file>

<file path=ppt/slides/_rels/slide42.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2.xml"/><Relationship Id="rId7" Type="http://schemas.openxmlformats.org/officeDocument/2006/relationships/image" Target="../media/image51.jpeg"/><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 Id="rId3" Type="http://schemas.openxmlformats.org/officeDocument/2006/relationships/image" Target="../media/image47.png"/><Relationship Id="rId2" Type="http://schemas.openxmlformats.org/officeDocument/2006/relationships/image" Target="../media/image31.png"/><Relationship Id="rId1" Type="http://schemas.openxmlformats.org/officeDocument/2006/relationships/image" Target="../media/image30.png"/></Relationships>
</file>

<file path=ppt/slides/_rels/slide43.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2.xml"/><Relationship Id="rId7" Type="http://schemas.openxmlformats.org/officeDocument/2006/relationships/image" Target="../media/image56.png"/><Relationship Id="rId6" Type="http://schemas.openxmlformats.org/officeDocument/2006/relationships/image" Target="../media/image55.jpeg"/><Relationship Id="rId5" Type="http://schemas.openxmlformats.org/officeDocument/2006/relationships/image" Target="../media/image54.png"/><Relationship Id="rId4" Type="http://schemas.openxmlformats.org/officeDocument/2006/relationships/image" Target="../media/image53.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52.png"/></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xml"/><Relationship Id="rId3" Type="http://schemas.openxmlformats.org/officeDocument/2006/relationships/image" Target="../media/image57.png"/><Relationship Id="rId2" Type="http://schemas.openxmlformats.org/officeDocument/2006/relationships/image" Target="../media/image31.png"/><Relationship Id="rId1" Type="http://schemas.openxmlformats.org/officeDocument/2006/relationships/image" Target="../media/image30.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31.png"/><Relationship Id="rId1" Type="http://schemas.openxmlformats.org/officeDocument/2006/relationships/image" Target="../media/image30.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31.png"/><Relationship Id="rId1" Type="http://schemas.openxmlformats.org/officeDocument/2006/relationships/image" Target="../media/image30.png"/></Relationships>
</file>

<file path=ppt/slides/_rels/slide47.xml.rels><?xml version="1.0" encoding="UTF-8" standalone="yes"?>
<Relationships xmlns="http://schemas.openxmlformats.org/package/2006/relationships"><Relationship Id="rId9" Type="http://schemas.openxmlformats.org/officeDocument/2006/relationships/image" Target="../media/image64.png"/><Relationship Id="rId8" Type="http://schemas.openxmlformats.org/officeDocument/2006/relationships/image" Target="../media/image63.png"/><Relationship Id="rId7" Type="http://schemas.openxmlformats.org/officeDocument/2006/relationships/image" Target="../media/image62.png"/><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 Id="rId3" Type="http://schemas.openxmlformats.org/officeDocument/2006/relationships/image" Target="../media/image58.png"/><Relationship Id="rId2" Type="http://schemas.openxmlformats.org/officeDocument/2006/relationships/image" Target="../media/image31.png"/><Relationship Id="rId15" Type="http://schemas.openxmlformats.org/officeDocument/2006/relationships/notesSlide" Target="../notesSlides/notesSlide10.xml"/><Relationship Id="rId14" Type="http://schemas.openxmlformats.org/officeDocument/2006/relationships/slideLayout" Target="../slideLayouts/slideLayout2.xml"/><Relationship Id="rId13" Type="http://schemas.openxmlformats.org/officeDocument/2006/relationships/image" Target="../media/image68.png"/><Relationship Id="rId12" Type="http://schemas.openxmlformats.org/officeDocument/2006/relationships/image" Target="../media/image67.png"/><Relationship Id="rId11" Type="http://schemas.openxmlformats.org/officeDocument/2006/relationships/image" Target="../media/image66.png"/><Relationship Id="rId10" Type="http://schemas.openxmlformats.org/officeDocument/2006/relationships/image" Target="../media/image65.png"/><Relationship Id="rId1" Type="http://schemas.openxmlformats.org/officeDocument/2006/relationships/image" Target="../media/image30.png"/></Relationships>
</file>

<file path=ppt/slides/_rels/slide48.xml.rels><?xml version="1.0" encoding="UTF-8" standalone="yes"?>
<Relationships xmlns="http://schemas.openxmlformats.org/package/2006/relationships"><Relationship Id="rId9" Type="http://schemas.openxmlformats.org/officeDocument/2006/relationships/image" Target="../media/image75.png"/><Relationship Id="rId8" Type="http://schemas.openxmlformats.org/officeDocument/2006/relationships/image" Target="../media/image74.png"/><Relationship Id="rId7" Type="http://schemas.openxmlformats.org/officeDocument/2006/relationships/image" Target="../media/image73.png"/><Relationship Id="rId6" Type="http://schemas.openxmlformats.org/officeDocument/2006/relationships/image" Target="../media/image72.jpeg"/><Relationship Id="rId5" Type="http://schemas.openxmlformats.org/officeDocument/2006/relationships/image" Target="../media/image71.png"/><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31.png"/><Relationship Id="rId13" Type="http://schemas.openxmlformats.org/officeDocument/2006/relationships/notesSlide" Target="../notesSlides/notesSlide11.xml"/><Relationship Id="rId12" Type="http://schemas.openxmlformats.org/officeDocument/2006/relationships/slideLayout" Target="../slideLayouts/slideLayout2.xml"/><Relationship Id="rId11" Type="http://schemas.openxmlformats.org/officeDocument/2006/relationships/image" Target="../media/image77.png"/><Relationship Id="rId10" Type="http://schemas.openxmlformats.org/officeDocument/2006/relationships/image" Target="../media/image76.png"/><Relationship Id="rId1" Type="http://schemas.openxmlformats.org/officeDocument/2006/relationships/image" Target="../media/image30.png"/></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79.jpeg"/><Relationship Id="rId3" Type="http://schemas.openxmlformats.org/officeDocument/2006/relationships/image" Target="../media/image78.png"/><Relationship Id="rId2" Type="http://schemas.openxmlformats.org/officeDocument/2006/relationships/hyperlink" Target="https://adm.sit.edu.cn/" TargetMode="External"/><Relationship Id="rId1" Type="http://schemas.openxmlformats.org/officeDocument/2006/relationships/hyperlink" Target="https://www.sit.edu.c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1.jpeg"/><Relationship Id="rId1" Type="http://schemas.openxmlformats.org/officeDocument/2006/relationships/image" Target="../media/image8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txBox="1"/>
          <p:nvPr/>
        </p:nvSpPr>
        <p:spPr>
          <a:xfrm>
            <a:off x="1437911" y="2300060"/>
            <a:ext cx="4641802" cy="857400"/>
          </a:xfrm>
          <a:prstGeom prst="rect">
            <a:avLst/>
          </a:prstGeom>
          <a:noFill/>
          <a:ln w="9525">
            <a:noFill/>
          </a:ln>
        </p:spPr>
        <p:txBody>
          <a:bodyPr anchor="ctr" anchorCtr="0"/>
          <a:lst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r>
              <a:rPr lang="zh-CN" altLang="en-US" sz="2800" b="1" kern="0" smtClean="0">
                <a:solidFill>
                  <a:srgbClr val="002060"/>
                </a:solidFill>
              </a:rPr>
              <a:t>欢迎各位学子报考上海</a:t>
            </a:r>
            <a:br>
              <a:rPr lang="en-US" altLang="zh-CN" sz="2800" b="1" kern="0" smtClean="0">
                <a:solidFill>
                  <a:srgbClr val="002060"/>
                </a:solidFill>
              </a:rPr>
            </a:br>
            <a:r>
              <a:rPr lang="zh-CN" altLang="en-US" sz="2800" b="1" kern="0" smtClean="0">
                <a:solidFill>
                  <a:srgbClr val="002060"/>
                </a:solidFill>
              </a:rPr>
              <a:t>应用技术大学人文学院</a:t>
            </a:r>
            <a:endParaRPr lang="zh-CN" altLang="en-US" kern="0" dirty="0"/>
          </a:p>
        </p:txBody>
      </p:sp>
    </p:spTree>
  </p:cSld>
  <p:clrMapOvr>
    <a:masterClrMapping/>
  </p:clrMapOvr>
  <p:transition>
    <p:push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579" y="902860"/>
            <a:ext cx="8402783" cy="3692525"/>
          </a:xfrm>
          <a:prstGeom prst="rect">
            <a:avLst/>
          </a:prstGeom>
          <a:noFill/>
        </p:spPr>
        <p:txBody>
          <a:bodyPr wrap="square" rtlCol="0">
            <a:spAutoFit/>
          </a:bodyPr>
          <a:lstStyle/>
          <a:p>
            <a:endParaRPr lang="en-US" altLang="zh-CN" sz="1800" dirty="0" smtClean="0">
              <a:latin typeface="宋体" panose="02010600030101010101" pitchFamily="2" charset="-122"/>
              <a:ea typeface="宋体" panose="02010600030101010101" pitchFamily="2" charset="-122"/>
            </a:endParaRPr>
          </a:p>
          <a:p>
            <a:r>
              <a:rPr lang="en-US" altLang="zh-CN" sz="1800" dirty="0" smtClean="0">
                <a:latin typeface="宋体" panose="02010600030101010101" pitchFamily="2" charset="-122"/>
                <a:ea typeface="宋体" panose="02010600030101010101" pitchFamily="2" charset="-122"/>
              </a:rPr>
              <a:t>5</a:t>
            </a:r>
            <a:r>
              <a:rPr lang="zh-CN" altLang="en-US" sz="1800" dirty="0" smtClean="0">
                <a:latin typeface="宋体" panose="02010600030101010101" pitchFamily="2" charset="-122"/>
                <a:ea typeface="宋体" panose="02010600030101010101" pitchFamily="2" charset="-122"/>
              </a:rPr>
              <a:t>个国家级平台，</a:t>
            </a:r>
            <a:r>
              <a:rPr lang="en-US" altLang="zh-CN" sz="1800" dirty="0" smtClean="0">
                <a:latin typeface="宋体" panose="02010600030101010101" pitchFamily="2" charset="-122"/>
                <a:ea typeface="宋体" panose="02010600030101010101" pitchFamily="2" charset="-122"/>
              </a:rPr>
              <a:t>13</a:t>
            </a:r>
            <a:r>
              <a:rPr lang="zh-CN" altLang="en-US" sz="1800" dirty="0" smtClean="0">
                <a:latin typeface="宋体" panose="02010600030101010101" pitchFamily="2" charset="-122"/>
                <a:ea typeface="宋体" panose="02010600030101010101" pitchFamily="2" charset="-122"/>
              </a:rPr>
              <a:t>个省部级平台、</a:t>
            </a:r>
            <a:endParaRPr lang="en-US" altLang="zh-CN" sz="1800" dirty="0">
              <a:latin typeface="宋体" panose="02010600030101010101" pitchFamily="2" charset="-122"/>
              <a:ea typeface="宋体" panose="02010600030101010101" pitchFamily="2" charset="-122"/>
            </a:endParaRPr>
          </a:p>
          <a:p>
            <a:pPr lvl="0"/>
            <a:r>
              <a:rPr lang="en-US" altLang="zh-CN" sz="1800" dirty="0" smtClean="0">
                <a:latin typeface="宋体" panose="02010600030101010101" pitchFamily="2" charset="-122"/>
                <a:ea typeface="宋体" panose="02010600030101010101" pitchFamily="2" charset="-122"/>
              </a:rPr>
              <a:t>5</a:t>
            </a:r>
            <a:r>
              <a:rPr lang="zh-CN" altLang="en-US" sz="1800" dirty="0" smtClean="0">
                <a:latin typeface="宋体" panose="02010600030101010101" pitchFamily="2" charset="-122"/>
                <a:ea typeface="宋体" panose="02010600030101010101" pitchFamily="2" charset="-122"/>
              </a:rPr>
              <a:t>个国家级平台：</a:t>
            </a:r>
            <a:r>
              <a:rPr lang="zh-CN" altLang="zh-CN" sz="1800" dirty="0"/>
              <a:t>国家香料香精化妆品质量监督检验中心</a:t>
            </a:r>
            <a:endParaRPr lang="zh-CN" altLang="zh-CN" sz="1800" dirty="0"/>
          </a:p>
          <a:p>
            <a:pPr lvl="0"/>
            <a:r>
              <a:rPr lang="en-US" altLang="zh-CN" sz="1800" dirty="0" smtClean="0"/>
              <a:t>               </a:t>
            </a:r>
            <a:r>
              <a:rPr lang="zh-CN" altLang="zh-CN" sz="1800" dirty="0" smtClean="0"/>
              <a:t>国家</a:t>
            </a:r>
            <a:r>
              <a:rPr lang="zh-CN" altLang="zh-CN" sz="1800" dirty="0"/>
              <a:t>香料香精化妆品标准化技术委员会</a:t>
            </a:r>
            <a:r>
              <a:rPr lang="zh-CN" altLang="zh-CN" sz="1800" dirty="0" smtClean="0"/>
              <a:t>秘书处</a:t>
            </a:r>
            <a:endParaRPr lang="zh-CN" altLang="zh-CN" sz="1800" dirty="0" smtClean="0"/>
          </a:p>
          <a:p>
            <a:pPr lvl="0"/>
            <a:r>
              <a:rPr lang="en-US" altLang="zh-CN" sz="1800" dirty="0" smtClean="0"/>
              <a:t>               </a:t>
            </a:r>
            <a:r>
              <a:rPr lang="zh-CN" altLang="zh-CN" sz="1800" dirty="0" smtClean="0"/>
              <a:t>国家半导体照明应用系统工程技术研究中心（共建）</a:t>
            </a:r>
            <a:endParaRPr lang="en-US" altLang="zh-CN" sz="1800" dirty="0" smtClean="0"/>
          </a:p>
          <a:p>
            <a:pPr lvl="0"/>
            <a:r>
              <a:rPr lang="zh-CN" altLang="en-US" sz="1800" dirty="0" smtClean="0"/>
              <a:t>              </a:t>
            </a:r>
            <a:r>
              <a:rPr lang="en-US" altLang="zh-CN" sz="1800" dirty="0" smtClean="0"/>
              <a:t> </a:t>
            </a:r>
            <a:r>
              <a:rPr lang="zh-CN" altLang="en-US" sz="1800" dirty="0" smtClean="0"/>
              <a:t>国家</a:t>
            </a:r>
            <a:r>
              <a:rPr lang="zh-CN" altLang="en-US" sz="1800" dirty="0"/>
              <a:t>稀土新材料测试评价行业中心（</a:t>
            </a:r>
            <a:r>
              <a:rPr lang="zh-CN" altLang="en-US" sz="1800" dirty="0" smtClean="0"/>
              <a:t>共建</a:t>
            </a:r>
            <a:r>
              <a:rPr lang="en-US" altLang="zh-CN" sz="1800" smtClean="0"/>
              <a:t>)</a:t>
            </a:r>
            <a:endParaRPr lang="zh-CN" altLang="zh-CN" sz="1800" dirty="0" smtClean="0"/>
          </a:p>
          <a:p>
            <a:pPr lvl="0"/>
            <a:r>
              <a:rPr lang="en-US" altLang="zh-CN" sz="1800" dirty="0" smtClean="0"/>
              <a:t>               </a:t>
            </a:r>
            <a:r>
              <a:rPr lang="zh-CN" altLang="zh-CN" sz="1800" dirty="0" smtClean="0"/>
              <a:t>国家</a:t>
            </a:r>
            <a:r>
              <a:rPr lang="zh-CN" altLang="zh-CN" sz="1800" dirty="0"/>
              <a:t>萱草种质资源</a:t>
            </a:r>
            <a:r>
              <a:rPr lang="zh-CN" altLang="zh-CN" sz="1800" dirty="0" smtClean="0"/>
              <a:t>库</a:t>
            </a:r>
            <a:endParaRPr lang="en-US" altLang="zh-CN" sz="1800" dirty="0" smtClean="0"/>
          </a:p>
          <a:p>
            <a:pPr lvl="0"/>
            <a:r>
              <a:rPr lang="zh-CN" altLang="en-US" sz="1800" dirty="0" smtClean="0"/>
              <a:t>部分省（部）级平台：香料香精及化妆品省部共建协同创新中心</a:t>
            </a:r>
            <a:endParaRPr lang="en-US" altLang="zh-CN" sz="1800" dirty="0" smtClean="0"/>
          </a:p>
          <a:p>
            <a:pPr lvl="0"/>
            <a:r>
              <a:rPr lang="zh-CN" altLang="en-US" sz="1800" dirty="0" smtClean="0"/>
              <a:t>                    香料</a:t>
            </a:r>
            <a:r>
              <a:rPr lang="zh-CN" altLang="en-US" sz="1800" dirty="0"/>
              <a:t>香精及</a:t>
            </a:r>
            <a:r>
              <a:rPr lang="zh-CN" altLang="en-US" sz="1800" dirty="0" smtClean="0"/>
              <a:t>化妆品教育部工程研究中心</a:t>
            </a:r>
            <a:endParaRPr lang="en-US" altLang="zh-CN" sz="1800" dirty="0" smtClean="0"/>
          </a:p>
          <a:p>
            <a:pPr lvl="0"/>
            <a:r>
              <a:rPr lang="en-US" altLang="zh-CN" sz="1800" dirty="0" smtClean="0"/>
              <a:t>                    </a:t>
            </a:r>
            <a:r>
              <a:rPr lang="zh-CN" altLang="zh-CN" sz="1800" dirty="0" smtClean="0"/>
              <a:t>上海</a:t>
            </a:r>
            <a:r>
              <a:rPr lang="zh-CN" altLang="zh-CN" sz="1800" dirty="0"/>
              <a:t>物理气相沉积</a:t>
            </a:r>
            <a:r>
              <a:rPr lang="en-US" altLang="zh-CN" sz="1800" dirty="0"/>
              <a:t>(PVD) </a:t>
            </a:r>
            <a:r>
              <a:rPr lang="zh-CN" altLang="zh-CN" sz="1800" dirty="0"/>
              <a:t>超硬涂层及装备工程技术研究中心</a:t>
            </a:r>
            <a:endParaRPr lang="zh-CN" altLang="zh-CN" sz="1800" dirty="0"/>
          </a:p>
          <a:p>
            <a:pPr lvl="0"/>
            <a:r>
              <a:rPr lang="en-US" altLang="zh-CN" sz="1800" dirty="0" smtClean="0"/>
              <a:t>       </a:t>
            </a:r>
            <a:r>
              <a:rPr lang="zh-CN" altLang="en-US" sz="1800" dirty="0"/>
              <a:t> </a:t>
            </a:r>
            <a:r>
              <a:rPr lang="en-US" altLang="zh-CN" sz="1800" dirty="0"/>
              <a:t> </a:t>
            </a:r>
            <a:r>
              <a:rPr lang="en-US" altLang="zh-CN" sz="1800" dirty="0" smtClean="0"/>
              <a:t>           </a:t>
            </a:r>
            <a:r>
              <a:rPr lang="zh-CN" altLang="zh-CN" sz="1800" dirty="0" smtClean="0"/>
              <a:t>上海</a:t>
            </a:r>
            <a:r>
              <a:rPr lang="zh-CN" altLang="zh-CN" sz="1800" dirty="0"/>
              <a:t>绿色氟代制药工程技术研究中心</a:t>
            </a:r>
            <a:endParaRPr lang="zh-CN" altLang="zh-CN" sz="1800" dirty="0"/>
          </a:p>
          <a:p>
            <a:pPr lvl="0"/>
            <a:r>
              <a:rPr lang="en-US" altLang="zh-CN" sz="1800" dirty="0" smtClean="0"/>
              <a:t>                    </a:t>
            </a:r>
            <a:r>
              <a:rPr lang="zh-CN" altLang="zh-CN" sz="1800" dirty="0" smtClean="0"/>
              <a:t>上海</a:t>
            </a:r>
            <a:r>
              <a:rPr lang="zh-CN" altLang="zh-CN" sz="1800" dirty="0"/>
              <a:t>高校智库：美丽中国与生态文明研究院</a:t>
            </a:r>
            <a:endParaRPr lang="zh-CN" altLang="zh-CN" sz="1800" dirty="0"/>
          </a:p>
          <a:p>
            <a:pPr lvl="0"/>
            <a:endParaRPr lang="zh-CN" altLang="zh-CN" sz="1800" dirty="0"/>
          </a:p>
        </p:txBody>
      </p:sp>
      <p:sp>
        <p:nvSpPr>
          <p:cNvPr id="16" name="TextBox 15"/>
          <p:cNvSpPr txBox="1"/>
          <p:nvPr/>
        </p:nvSpPr>
        <p:spPr>
          <a:xfrm>
            <a:off x="1288832" y="2069541"/>
            <a:ext cx="1135118" cy="553085"/>
          </a:xfrm>
          <a:prstGeom prst="rect">
            <a:avLst/>
          </a:prstGeom>
          <a:noFill/>
        </p:spPr>
        <p:txBody>
          <a:bodyPr wrap="square" rtlCol="0">
            <a:spAutoFit/>
          </a:bodyPr>
          <a:lstStyle/>
          <a:p>
            <a:r>
              <a:rPr lang="zh-CN" altLang="en-US" sz="1500" dirty="0" smtClean="0">
                <a:solidFill>
                  <a:schemeClr val="bg1"/>
                </a:solidFill>
              </a:rPr>
              <a:t>国家级平台</a:t>
            </a:r>
            <a:endParaRPr lang="zh-CN" altLang="en-US" sz="1500" dirty="0">
              <a:solidFill>
                <a:schemeClr val="bg1"/>
              </a:solidFill>
            </a:endParaRPr>
          </a:p>
        </p:txBody>
      </p:sp>
      <p:sp>
        <p:nvSpPr>
          <p:cNvPr id="20" name="TextBox 19"/>
          <p:cNvSpPr txBox="1"/>
          <p:nvPr/>
        </p:nvSpPr>
        <p:spPr>
          <a:xfrm>
            <a:off x="4741480" y="2057715"/>
            <a:ext cx="1525314" cy="321945"/>
          </a:xfrm>
          <a:prstGeom prst="rect">
            <a:avLst/>
          </a:prstGeom>
          <a:noFill/>
        </p:spPr>
        <p:txBody>
          <a:bodyPr wrap="square" rtlCol="0">
            <a:spAutoFit/>
          </a:bodyPr>
          <a:lstStyle/>
          <a:p>
            <a:r>
              <a:rPr lang="zh-CN" altLang="en-US" sz="1500" dirty="0" smtClean="0">
                <a:solidFill>
                  <a:schemeClr val="bg1"/>
                </a:solidFill>
              </a:rPr>
              <a:t>上海市重点学科</a:t>
            </a:r>
            <a:endParaRPr lang="zh-CN" altLang="en-US" sz="1500" dirty="0">
              <a:solidFill>
                <a:schemeClr val="bg1"/>
              </a:solidFill>
            </a:endParaRPr>
          </a:p>
        </p:txBody>
      </p:sp>
      <p:sp>
        <p:nvSpPr>
          <p:cNvPr id="21" name="TextBox 20"/>
          <p:cNvSpPr txBox="1"/>
          <p:nvPr/>
        </p:nvSpPr>
        <p:spPr>
          <a:xfrm>
            <a:off x="6763407" y="2069540"/>
            <a:ext cx="1690852" cy="553085"/>
          </a:xfrm>
          <a:prstGeom prst="rect">
            <a:avLst/>
          </a:prstGeom>
          <a:noFill/>
        </p:spPr>
        <p:txBody>
          <a:bodyPr wrap="square" rtlCol="0">
            <a:spAutoFit/>
          </a:bodyPr>
          <a:lstStyle/>
          <a:p>
            <a:r>
              <a:rPr lang="zh-CN" altLang="en-US" sz="1500" dirty="0" smtClean="0">
                <a:solidFill>
                  <a:schemeClr val="bg1"/>
                </a:solidFill>
              </a:rPr>
              <a:t>上海高峰高原学科</a:t>
            </a:r>
            <a:endParaRPr lang="zh-CN" altLang="en-US" sz="1500" dirty="0">
              <a:solidFill>
                <a:schemeClr val="bg1"/>
              </a:solidFill>
            </a:endParaRPr>
          </a:p>
        </p:txBody>
      </p:sp>
      <p:sp>
        <p:nvSpPr>
          <p:cNvPr id="22" name="TextBox 21"/>
          <p:cNvSpPr txBox="1"/>
          <p:nvPr/>
        </p:nvSpPr>
        <p:spPr>
          <a:xfrm>
            <a:off x="7815757" y="1348269"/>
            <a:ext cx="496614" cy="783590"/>
          </a:xfrm>
          <a:prstGeom prst="rect">
            <a:avLst/>
          </a:prstGeom>
          <a:noFill/>
        </p:spPr>
        <p:txBody>
          <a:bodyPr wrap="square" rtlCol="0">
            <a:spAutoFit/>
          </a:bodyPr>
          <a:lstStyle/>
          <a:p>
            <a:r>
              <a:rPr lang="en-US" altLang="zh-CN" sz="4500" dirty="0" smtClean="0">
                <a:solidFill>
                  <a:schemeClr val="bg1"/>
                </a:solidFill>
                <a:latin typeface="微软雅黑" panose="020B0503020204020204" pitchFamily="34" charset="-122"/>
                <a:ea typeface="微软雅黑" panose="020B0503020204020204" pitchFamily="34" charset="-122"/>
              </a:rPr>
              <a:t>3</a:t>
            </a:r>
            <a:endParaRPr lang="zh-CN" altLang="en-US" sz="4500"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187450" y="367665"/>
            <a:ext cx="2722880" cy="398780"/>
          </a:xfrm>
          <a:prstGeom prst="rect">
            <a:avLst/>
          </a:prstGeom>
          <a:noFill/>
        </p:spPr>
        <p:txBody>
          <a:bodyPr wrap="none" rtlCol="0" anchor="t">
            <a:spAutoFit/>
          </a:bodyPr>
          <a:lstStyle/>
          <a:p>
            <a:r>
              <a:rPr lang="zh-CN" altLang="en-US" sz="2000" dirty="0" smtClean="0">
                <a:latin typeface="微软雅黑" panose="020B0503020204020204" pitchFamily="34" charset="-122"/>
                <a:ea typeface="微软雅黑" panose="020B0503020204020204" pitchFamily="34" charset="-122"/>
                <a:sym typeface="+mn-ea"/>
              </a:rPr>
              <a:t>学校概况（科</a:t>
            </a:r>
            <a:r>
              <a:rPr lang="zh-CN" altLang="en-US" sz="2000" dirty="0">
                <a:latin typeface="微软雅黑" panose="020B0503020204020204" pitchFamily="34" charset="-122"/>
                <a:ea typeface="微软雅黑" panose="020B0503020204020204" pitchFamily="34" charset="-122"/>
                <a:sym typeface="+mn-ea"/>
              </a:rPr>
              <a:t>学研</a:t>
            </a:r>
            <a:r>
              <a:rPr lang="zh-CN" altLang="en-US" sz="2000" dirty="0" smtClean="0">
                <a:latin typeface="微软雅黑" panose="020B0503020204020204" pitchFamily="34" charset="-122"/>
                <a:ea typeface="微软雅黑" panose="020B0503020204020204" pitchFamily="34" charset="-122"/>
                <a:sym typeface="+mn-ea"/>
              </a:rPr>
              <a:t>究）</a:t>
            </a:r>
            <a:endParaRPr lang="zh-CN" altLang="en-US" sz="2000" dirty="0" smtClean="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028700" y="1312796"/>
            <a:ext cx="1277007" cy="1156115"/>
            <a:chOff x="10239703" y="1891862"/>
            <a:chExt cx="1702676" cy="1541486"/>
          </a:xfrm>
        </p:grpSpPr>
        <p:sp>
          <p:nvSpPr>
            <p:cNvPr id="21" name="TextBox 20"/>
            <p:cNvSpPr txBox="1"/>
            <p:nvPr/>
          </p:nvSpPr>
          <p:spPr>
            <a:xfrm>
              <a:off x="10239703" y="2695901"/>
              <a:ext cx="1702676" cy="737447"/>
            </a:xfrm>
            <a:prstGeom prst="rect">
              <a:avLst/>
            </a:prstGeom>
            <a:noFill/>
          </p:spPr>
          <p:txBody>
            <a:bodyPr wrap="square" rtlCol="0">
              <a:spAutoFit/>
            </a:bodyPr>
            <a:lstStyle/>
            <a:p>
              <a:r>
                <a:rPr lang="zh-CN" altLang="en-US" sz="1500" dirty="0" smtClean="0">
                  <a:solidFill>
                    <a:schemeClr val="bg1"/>
                  </a:solidFill>
                </a:rPr>
                <a:t> 国家科技</a:t>
              </a:r>
              <a:endParaRPr lang="en-US" altLang="zh-CN" sz="1500" dirty="0" smtClean="0">
                <a:solidFill>
                  <a:schemeClr val="bg1"/>
                </a:solidFill>
              </a:endParaRPr>
            </a:p>
            <a:p>
              <a:r>
                <a:rPr lang="zh-CN" altLang="en-US" sz="1500" dirty="0" smtClean="0">
                  <a:solidFill>
                    <a:schemeClr val="bg1"/>
                  </a:solidFill>
                </a:rPr>
                <a:t>进步二等奖</a:t>
              </a:r>
              <a:endParaRPr lang="zh-CN" altLang="en-US" sz="1500" dirty="0">
                <a:solidFill>
                  <a:schemeClr val="bg1"/>
                </a:solidFill>
              </a:endParaRPr>
            </a:p>
          </p:txBody>
        </p:sp>
        <p:sp>
          <p:nvSpPr>
            <p:cNvPr id="22" name="TextBox 21"/>
            <p:cNvSpPr txBox="1"/>
            <p:nvPr/>
          </p:nvSpPr>
          <p:spPr>
            <a:xfrm>
              <a:off x="10941271" y="1891862"/>
              <a:ext cx="662152" cy="1044787"/>
            </a:xfrm>
            <a:prstGeom prst="rect">
              <a:avLst/>
            </a:prstGeom>
            <a:noFill/>
          </p:spPr>
          <p:txBody>
            <a:bodyPr wrap="square" rtlCol="0">
              <a:spAutoFit/>
            </a:bodyPr>
            <a:lstStyle/>
            <a:p>
              <a:r>
                <a:rPr lang="en-US" altLang="zh-CN" sz="4500" dirty="0" smtClean="0">
                  <a:solidFill>
                    <a:schemeClr val="bg1"/>
                  </a:solidFill>
                  <a:latin typeface="微软雅黑" panose="020B0503020204020204" pitchFamily="34" charset="-122"/>
                  <a:ea typeface="微软雅黑" panose="020B0503020204020204" pitchFamily="34" charset="-122"/>
                </a:rPr>
                <a:t>1</a:t>
              </a:r>
              <a:endParaRPr lang="zh-CN" altLang="en-US" sz="4500" dirty="0">
                <a:solidFill>
                  <a:schemeClr val="bg1"/>
                </a:solidFill>
                <a:latin typeface="微软雅黑" panose="020B0503020204020204" pitchFamily="34" charset="-122"/>
                <a:ea typeface="微软雅黑" panose="020B0503020204020204" pitchFamily="34" charset="-122"/>
              </a:endParaRPr>
            </a:p>
          </p:txBody>
        </p:sp>
      </p:grpSp>
      <p:sp>
        <p:nvSpPr>
          <p:cNvPr id="2" name="矩形 1"/>
          <p:cNvSpPr/>
          <p:nvPr/>
        </p:nvSpPr>
        <p:spPr>
          <a:xfrm>
            <a:off x="1162289" y="423100"/>
            <a:ext cx="2722880" cy="398780"/>
          </a:xfrm>
          <a:prstGeom prst="rect">
            <a:avLst/>
          </a:prstGeom>
        </p:spPr>
        <p:txBody>
          <a:bodyPr wrap="none">
            <a:spAutoFit/>
          </a:bodyPr>
          <a:lstStyle/>
          <a:p>
            <a:r>
              <a:rPr lang="zh-CN" altLang="en-US" sz="2000" dirty="0">
                <a:latin typeface="微软雅黑" panose="020B0503020204020204" pitchFamily="34" charset="-122"/>
                <a:ea typeface="微软雅黑" panose="020B0503020204020204" pitchFamily="34" charset="-122"/>
              </a:rPr>
              <a:t>学校概况（科学研究）</a:t>
            </a:r>
            <a:endParaRPr lang="zh-CN" altLang="en-US" sz="2000" dirty="0">
              <a:latin typeface="微软雅黑" panose="020B0503020204020204" pitchFamily="34" charset="-122"/>
              <a:ea typeface="微软雅黑" panose="020B0503020204020204" pitchFamily="34" charset="-122"/>
            </a:endParaRPr>
          </a:p>
        </p:txBody>
      </p:sp>
      <p:sp>
        <p:nvSpPr>
          <p:cNvPr id="4" name="矩形 3"/>
          <p:cNvSpPr/>
          <p:nvPr/>
        </p:nvSpPr>
        <p:spPr>
          <a:xfrm>
            <a:off x="554182" y="973983"/>
            <a:ext cx="8188036" cy="3969385"/>
          </a:xfrm>
          <a:prstGeom prst="rect">
            <a:avLst/>
          </a:prstGeom>
        </p:spPr>
        <p:txBody>
          <a:bodyPr wrap="square">
            <a:spAutoFit/>
          </a:bodyPr>
          <a:lstStyle/>
          <a:p>
            <a:pPr>
              <a:lnSpc>
                <a:spcPct val="150000"/>
              </a:lnSpc>
            </a:pPr>
            <a:r>
              <a:rPr lang="en-US" altLang="zh-CN" sz="1800" dirty="0" smtClean="0"/>
              <a:t>1</a:t>
            </a:r>
            <a:r>
              <a:rPr lang="zh-CN" altLang="en-US" sz="1800" dirty="0" smtClean="0"/>
              <a:t>、近五年获国家级重点研发计划、国家自然科学基金、国家社科基金等国家级</a:t>
            </a:r>
            <a:r>
              <a:rPr lang="en-US" altLang="zh-CN" sz="1800" dirty="0" smtClean="0"/>
              <a:t> </a:t>
            </a:r>
            <a:endParaRPr lang="en-US" altLang="zh-CN" sz="1800" dirty="0" smtClean="0"/>
          </a:p>
          <a:p>
            <a:pPr>
              <a:lnSpc>
                <a:spcPct val="150000"/>
              </a:lnSpc>
            </a:pPr>
            <a:r>
              <a:rPr lang="en-US" altLang="zh-CN" sz="1800" dirty="0" smtClean="0"/>
              <a:t>      </a:t>
            </a:r>
            <a:r>
              <a:rPr lang="zh-CN" altLang="en-US" sz="1800" dirty="0" smtClean="0"/>
              <a:t>项目</a:t>
            </a:r>
            <a:r>
              <a:rPr lang="en-US" altLang="zh-CN" sz="1800" dirty="0" smtClean="0"/>
              <a:t>120</a:t>
            </a:r>
            <a:r>
              <a:rPr lang="zh-CN" altLang="en-US" sz="1800" dirty="0" smtClean="0"/>
              <a:t>余项</a:t>
            </a:r>
            <a:r>
              <a:rPr lang="zh-CN" altLang="en-US" sz="1800" dirty="0"/>
              <a:t>，</a:t>
            </a:r>
            <a:r>
              <a:rPr lang="zh-CN" altLang="en-US" sz="1800" dirty="0" smtClean="0"/>
              <a:t>省部级科技成果奖</a:t>
            </a:r>
            <a:r>
              <a:rPr lang="en-US" altLang="zh-CN" sz="1800" dirty="0" smtClean="0"/>
              <a:t>47</a:t>
            </a:r>
            <a:r>
              <a:rPr lang="zh-CN" altLang="en-US" sz="1800" dirty="0" smtClean="0"/>
              <a:t>项。</a:t>
            </a:r>
            <a:endParaRPr lang="en-US" altLang="zh-CN" sz="1800" dirty="0" smtClean="0"/>
          </a:p>
          <a:p>
            <a:pPr>
              <a:lnSpc>
                <a:spcPct val="150000"/>
              </a:lnSpc>
            </a:pPr>
            <a:r>
              <a:rPr lang="en-US" altLang="zh-CN" sz="1800" dirty="0" smtClean="0"/>
              <a:t>2</a:t>
            </a:r>
            <a:r>
              <a:rPr lang="zh-CN" altLang="en-US" sz="1800" dirty="0" smtClean="0"/>
              <a:t>、国家科技进步二等奖</a:t>
            </a:r>
            <a:r>
              <a:rPr lang="en-US" altLang="zh-CN" sz="1800" dirty="0" smtClean="0"/>
              <a:t>1</a:t>
            </a:r>
            <a:r>
              <a:rPr lang="zh-CN" altLang="en-US" sz="1800" dirty="0" smtClean="0"/>
              <a:t>项</a:t>
            </a:r>
            <a:endParaRPr lang="en-US" altLang="zh-CN" sz="1800" dirty="0" smtClean="0"/>
          </a:p>
          <a:p>
            <a:pPr>
              <a:lnSpc>
                <a:spcPct val="150000"/>
              </a:lnSpc>
            </a:pPr>
            <a:r>
              <a:rPr lang="en-US" altLang="zh-CN" sz="1800" dirty="0" smtClean="0"/>
              <a:t>3</a:t>
            </a:r>
            <a:r>
              <a:rPr lang="zh-CN" altLang="en-US" sz="1800" dirty="0" smtClean="0"/>
              <a:t>、主持制定国家、行业标准</a:t>
            </a:r>
            <a:r>
              <a:rPr lang="en-US" altLang="zh-CN" sz="1800" dirty="0" smtClean="0"/>
              <a:t>48</a:t>
            </a:r>
            <a:r>
              <a:rPr lang="zh-CN" altLang="en-US" sz="1800" dirty="0" smtClean="0"/>
              <a:t>项</a:t>
            </a:r>
            <a:endParaRPr lang="en-US" altLang="zh-CN" sz="1800" dirty="0" smtClean="0"/>
          </a:p>
          <a:p>
            <a:pPr>
              <a:lnSpc>
                <a:spcPct val="150000"/>
              </a:lnSpc>
            </a:pPr>
            <a:r>
              <a:rPr lang="en-US" altLang="zh-CN" sz="1800" dirty="0" smtClean="0"/>
              <a:t>4</a:t>
            </a:r>
            <a:r>
              <a:rPr lang="zh-CN" altLang="en-US" sz="1800" dirty="0" smtClean="0"/>
              <a:t>、</a:t>
            </a:r>
            <a:r>
              <a:rPr lang="en-US" altLang="zh-CN" sz="1800" dirty="0" smtClean="0"/>
              <a:t>2020</a:t>
            </a:r>
            <a:r>
              <a:rPr lang="zh-CN" altLang="en-US" sz="1800" dirty="0" smtClean="0"/>
              <a:t>年被认定为上海市专利工作示范单位</a:t>
            </a:r>
            <a:endParaRPr lang="en-US" altLang="zh-CN" sz="1800" dirty="0" smtClean="0"/>
          </a:p>
          <a:p>
            <a:pPr>
              <a:lnSpc>
                <a:spcPct val="150000"/>
              </a:lnSpc>
            </a:pPr>
            <a:r>
              <a:rPr lang="en-US" altLang="zh-CN" sz="1800" dirty="0" smtClean="0"/>
              <a:t>5</a:t>
            </a:r>
            <a:r>
              <a:rPr lang="zh-CN" altLang="en-US" sz="1800" dirty="0" smtClean="0"/>
              <a:t>、</a:t>
            </a:r>
            <a:r>
              <a:rPr lang="zh-CN" altLang="en-US" sz="1800" dirty="0" smtClean="0">
                <a:solidFill>
                  <a:schemeClr val="accent6">
                    <a:lumMod val="50000"/>
                  </a:schemeClr>
                </a:solidFill>
              </a:rPr>
              <a:t>“</a:t>
            </a:r>
            <a:r>
              <a:rPr lang="zh-CN" altLang="en-US" sz="1800" dirty="0">
                <a:solidFill>
                  <a:schemeClr val="accent6">
                    <a:lumMod val="50000"/>
                  </a:schemeClr>
                </a:solidFill>
              </a:rPr>
              <a:t>联盟计划</a:t>
            </a:r>
            <a:r>
              <a:rPr lang="en-US" altLang="zh-CN" sz="1800" dirty="0">
                <a:solidFill>
                  <a:schemeClr val="accent6">
                    <a:lumMod val="50000"/>
                  </a:schemeClr>
                </a:solidFill>
              </a:rPr>
              <a:t>—</a:t>
            </a:r>
            <a:r>
              <a:rPr lang="zh-CN" altLang="en-US" sz="1800" dirty="0">
                <a:solidFill>
                  <a:schemeClr val="accent6">
                    <a:lumMod val="50000"/>
                  </a:schemeClr>
                </a:solidFill>
              </a:rPr>
              <a:t>难题招标专项”连续九年位居上海市</a:t>
            </a:r>
            <a:r>
              <a:rPr lang="zh-CN" altLang="en-US" sz="1800" dirty="0" smtClean="0">
                <a:solidFill>
                  <a:schemeClr val="accent6">
                    <a:lumMod val="50000"/>
                  </a:schemeClr>
                </a:solidFill>
              </a:rPr>
              <a:t>第一</a:t>
            </a:r>
            <a:endParaRPr lang="en-US" altLang="zh-CN" sz="1800" dirty="0" smtClean="0">
              <a:solidFill>
                <a:schemeClr val="accent6">
                  <a:lumMod val="50000"/>
                </a:schemeClr>
              </a:solidFill>
            </a:endParaRPr>
          </a:p>
          <a:p>
            <a:pPr>
              <a:lnSpc>
                <a:spcPct val="150000"/>
              </a:lnSpc>
            </a:pPr>
            <a:r>
              <a:rPr lang="en-US" altLang="zh-CN" sz="1800" dirty="0" smtClean="0">
                <a:solidFill>
                  <a:schemeClr val="accent6">
                    <a:lumMod val="50000"/>
                  </a:schemeClr>
                </a:solidFill>
              </a:rPr>
              <a:t>6</a:t>
            </a:r>
            <a:r>
              <a:rPr lang="zh-CN" altLang="en-US" sz="1800" dirty="0" smtClean="0">
                <a:solidFill>
                  <a:schemeClr val="accent6">
                    <a:lumMod val="50000"/>
                  </a:schemeClr>
                </a:solidFill>
              </a:rPr>
              <a:t>、</a:t>
            </a:r>
            <a:r>
              <a:rPr lang="en-US" altLang="zh-CN" sz="1800" dirty="0" smtClean="0">
                <a:solidFill>
                  <a:schemeClr val="accent6">
                    <a:lumMod val="50000"/>
                  </a:schemeClr>
                </a:solidFill>
              </a:rPr>
              <a:t>2020</a:t>
            </a:r>
            <a:r>
              <a:rPr lang="zh-CN" altLang="en-US" sz="1800" dirty="0" smtClean="0">
                <a:solidFill>
                  <a:schemeClr val="accent6">
                    <a:lumMod val="50000"/>
                  </a:schemeClr>
                </a:solidFill>
              </a:rPr>
              <a:t>年获批国家知识产权试点高校，</a:t>
            </a:r>
            <a:r>
              <a:rPr lang="zh-CN" altLang="en-US" sz="1800" dirty="0" smtClean="0"/>
              <a:t>知识产权</a:t>
            </a:r>
            <a:r>
              <a:rPr lang="zh-CN" altLang="en-US" sz="1800" dirty="0"/>
              <a:t>转移转化数量达到全国高校第</a:t>
            </a:r>
            <a:r>
              <a:rPr lang="en-US" altLang="zh-CN" sz="1800" dirty="0"/>
              <a:t>      </a:t>
            </a:r>
            <a:endParaRPr lang="en-US" altLang="zh-CN" sz="1800" dirty="0"/>
          </a:p>
          <a:p>
            <a:pPr>
              <a:lnSpc>
                <a:spcPct val="150000"/>
              </a:lnSpc>
            </a:pPr>
            <a:r>
              <a:rPr lang="en-US" altLang="zh-CN" sz="1800" dirty="0"/>
              <a:t>      54</a:t>
            </a:r>
            <a:r>
              <a:rPr lang="zh-CN" altLang="en-US" sz="1800" dirty="0" smtClean="0"/>
              <a:t>位。</a:t>
            </a:r>
            <a:endParaRPr lang="zh-CN" altLang="en-US" sz="1800" dirty="0">
              <a:solidFill>
                <a:schemeClr val="accent6">
                  <a:lumMod val="50000"/>
                </a:schemeClr>
              </a:solidFill>
            </a:endParaRPr>
          </a:p>
          <a:p>
            <a:endParaRPr lang="en-US" altLang="zh-CN" sz="1800" dirty="0" smtClean="0"/>
          </a:p>
          <a:p>
            <a:endParaRPr lang="zh-CN" altLang="zh-CN"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12731" y="455860"/>
            <a:ext cx="7278380" cy="398780"/>
          </a:xfrm>
          <a:prstGeom prst="rect">
            <a:avLst/>
          </a:prstGeom>
          <a:no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学校概况（国际或</a:t>
            </a:r>
            <a:r>
              <a:rPr lang="zh-CN" altLang="en-US" sz="2000" dirty="0">
                <a:latin typeface="微软雅黑" panose="020B0503020204020204" pitchFamily="34" charset="-122"/>
                <a:ea typeface="微软雅黑" panose="020B0503020204020204" pitchFamily="34" charset="-122"/>
              </a:rPr>
              <a:t>境</a:t>
            </a:r>
            <a:r>
              <a:rPr lang="zh-CN" altLang="en-US" sz="2000" dirty="0" smtClean="0">
                <a:latin typeface="微软雅黑" panose="020B0503020204020204" pitchFamily="34" charset="-122"/>
                <a:ea typeface="微软雅黑" panose="020B0503020204020204" pitchFamily="34" charset="-122"/>
              </a:rPr>
              <a:t>外合作）</a:t>
            </a:r>
            <a:endParaRPr lang="zh-CN" altLang="en-US" sz="2000" dirty="0" smtClean="0">
              <a:latin typeface="微软雅黑" panose="020B0503020204020204" pitchFamily="34" charset="-122"/>
              <a:ea typeface="微软雅黑" panose="020B0503020204020204" pitchFamily="34" charset="-122"/>
            </a:endParaRPr>
          </a:p>
        </p:txBody>
      </p:sp>
      <p:sp>
        <p:nvSpPr>
          <p:cNvPr id="7" name="矩形 6"/>
          <p:cNvSpPr/>
          <p:nvPr/>
        </p:nvSpPr>
        <p:spPr>
          <a:xfrm>
            <a:off x="1836682" y="2403181"/>
            <a:ext cx="4572000" cy="106680"/>
          </a:xfrm>
          <a:prstGeom prst="rect">
            <a:avLst/>
          </a:prstGeom>
        </p:spPr>
        <p:txBody>
          <a:bodyPr>
            <a:spAutoFit/>
          </a:bodyPr>
          <a:lstStyle/>
          <a:p>
            <a:endParaRPr lang="zh-CN" altLang="en-US" sz="100" dirty="0"/>
          </a:p>
        </p:txBody>
      </p:sp>
      <p:sp>
        <p:nvSpPr>
          <p:cNvPr id="9" name="矩形 8"/>
          <p:cNvSpPr/>
          <p:nvPr/>
        </p:nvSpPr>
        <p:spPr>
          <a:xfrm>
            <a:off x="508438" y="1210277"/>
            <a:ext cx="8359666" cy="2676525"/>
          </a:xfrm>
          <a:prstGeom prst="rect">
            <a:avLst/>
          </a:prstGeom>
        </p:spPr>
        <p:txBody>
          <a:bodyPr wrap="square">
            <a:spAutoFit/>
          </a:bodyPr>
          <a:lstStyle/>
          <a:p>
            <a:pPr>
              <a:lnSpc>
                <a:spcPct val="150000"/>
              </a:lnSpc>
            </a:pPr>
            <a:r>
              <a:rPr lang="zh-CN" altLang="en-US" sz="1600" dirty="0" smtClean="0">
                <a:latin typeface="宋体" panose="02010600030101010101" pitchFamily="2" charset="-122"/>
                <a:ea typeface="宋体" panose="02010600030101010101" pitchFamily="2" charset="-122"/>
              </a:rPr>
              <a:t>与</a:t>
            </a:r>
            <a:r>
              <a:rPr lang="en-US" altLang="zh-CN" sz="1600" dirty="0">
                <a:latin typeface="宋体" panose="02010600030101010101" pitchFamily="2" charset="-122"/>
                <a:ea typeface="宋体" panose="02010600030101010101" pitchFamily="2" charset="-122"/>
              </a:rPr>
              <a:t>3</a:t>
            </a:r>
            <a:r>
              <a:rPr lang="en-US" altLang="zh-CN" sz="1600" dirty="0" smtClean="0">
                <a:latin typeface="宋体" panose="02010600030101010101" pitchFamily="2" charset="-122"/>
                <a:ea typeface="宋体" panose="02010600030101010101" pitchFamily="2" charset="-122"/>
              </a:rPr>
              <a:t>0</a:t>
            </a:r>
            <a:r>
              <a:rPr lang="zh-CN" altLang="en-US" sz="1600" dirty="0" smtClean="0">
                <a:latin typeface="宋体" panose="02010600030101010101" pitchFamily="2" charset="-122"/>
                <a:ea typeface="宋体" panose="02010600030101010101" pitchFamily="2" charset="-122"/>
              </a:rPr>
              <a:t>多个国家</a:t>
            </a:r>
            <a:r>
              <a:rPr lang="en-US" altLang="zh-CN" sz="1600" dirty="0" smtClean="0">
                <a:latin typeface="宋体" panose="02010600030101010101" pitchFamily="2" charset="-122"/>
                <a:ea typeface="宋体" panose="02010600030101010101" pitchFamily="2" charset="-122"/>
              </a:rPr>
              <a:t>(</a:t>
            </a:r>
            <a:r>
              <a:rPr lang="zh-CN" altLang="en-US" sz="1600" dirty="0" smtClean="0">
                <a:latin typeface="宋体" panose="02010600030101010101" pitchFamily="2" charset="-122"/>
                <a:ea typeface="宋体" panose="02010600030101010101" pitchFamily="2" charset="-122"/>
              </a:rPr>
              <a:t>地区</a:t>
            </a:r>
            <a:r>
              <a:rPr lang="en-US" altLang="zh-CN" sz="1600" dirty="0" smtClean="0">
                <a:latin typeface="宋体" panose="02010600030101010101" pitchFamily="2" charset="-122"/>
                <a:ea typeface="宋体" panose="02010600030101010101" pitchFamily="2" charset="-122"/>
              </a:rPr>
              <a:t>)</a:t>
            </a:r>
            <a:r>
              <a:rPr lang="zh-CN" altLang="en-US" sz="1600" dirty="0" smtClean="0">
                <a:latin typeface="宋体" panose="02010600030101010101" pitchFamily="2" charset="-122"/>
                <a:ea typeface="宋体" panose="02010600030101010101" pitchFamily="2" charset="-122"/>
              </a:rPr>
              <a:t>的</a:t>
            </a:r>
            <a:r>
              <a:rPr lang="en-US" altLang="zh-CN" sz="1600" dirty="0" smtClean="0">
                <a:latin typeface="宋体" panose="02010600030101010101" pitchFamily="2" charset="-122"/>
                <a:ea typeface="宋体" panose="02010600030101010101" pitchFamily="2" charset="-122"/>
              </a:rPr>
              <a:t>120</a:t>
            </a:r>
            <a:r>
              <a:rPr lang="zh-CN" altLang="en-US" sz="1600" dirty="0" smtClean="0">
                <a:latin typeface="宋体" panose="02010600030101010101" pitchFamily="2" charset="-122"/>
                <a:ea typeface="宋体" panose="02010600030101010101" pitchFamily="2" charset="-122"/>
              </a:rPr>
              <a:t>余所院校（机构）建立了交流合作</a:t>
            </a:r>
            <a:endParaRPr lang="en-US" altLang="zh-CN" sz="1600" dirty="0" smtClean="0">
              <a:latin typeface="宋体" panose="02010600030101010101" pitchFamily="2" charset="-122"/>
              <a:ea typeface="宋体" panose="02010600030101010101" pitchFamily="2" charset="-122"/>
            </a:endParaRPr>
          </a:p>
          <a:p>
            <a:pPr>
              <a:lnSpc>
                <a:spcPct val="150000"/>
              </a:lnSpc>
            </a:pPr>
            <a:r>
              <a:rPr lang="zh-CN" altLang="en-US" sz="1600" dirty="0" smtClean="0">
                <a:latin typeface="宋体" panose="02010600030101010101" pitchFamily="2" charset="-122"/>
                <a:ea typeface="宋体" panose="02010600030101010101" pitchFamily="2" charset="-122"/>
              </a:rPr>
              <a:t>项目类型：</a:t>
            </a:r>
            <a:r>
              <a:rPr lang="zh-CN" altLang="zh-CN" sz="1600" dirty="0">
                <a:latin typeface="宋体" panose="02010600030101010101" pitchFamily="2" charset="-122"/>
                <a:ea typeface="宋体" panose="02010600030101010101" pitchFamily="2" charset="-122"/>
              </a:rPr>
              <a:t>联合培养、交换生、访问生、文化交流、短期研修、海外实习</a:t>
            </a:r>
            <a:r>
              <a:rPr lang="zh-CN" altLang="en-US" sz="1600" dirty="0" smtClean="0">
                <a:latin typeface="宋体" panose="02010600030101010101" pitchFamily="2" charset="-122"/>
                <a:ea typeface="宋体" panose="02010600030101010101" pitchFamily="2" charset="-122"/>
              </a:rPr>
              <a:t>等</a:t>
            </a:r>
            <a:endParaRPr lang="en-US" altLang="zh-CN" sz="1600" dirty="0" smtClean="0">
              <a:latin typeface="宋体" panose="02010600030101010101" pitchFamily="2" charset="-122"/>
              <a:ea typeface="宋体" panose="02010600030101010101" pitchFamily="2" charset="-122"/>
            </a:endParaRPr>
          </a:p>
          <a:p>
            <a:pPr>
              <a:lnSpc>
                <a:spcPct val="150000"/>
              </a:lnSpc>
            </a:pPr>
            <a:r>
              <a:rPr lang="zh-CN" altLang="en-US" sz="1600" dirty="0" smtClean="0">
                <a:latin typeface="宋体" panose="02010600030101010101" pitchFamily="2" charset="-122"/>
                <a:ea typeface="宋体" panose="02010600030101010101" pitchFamily="2" charset="-122"/>
              </a:rPr>
              <a:t>国家留学基金委优秀本科生项目</a:t>
            </a:r>
            <a:r>
              <a:rPr lang="en-US" altLang="zh-CN" sz="1600" dirty="0" smtClean="0">
                <a:latin typeface="宋体" panose="02010600030101010101" pitchFamily="2" charset="-122"/>
                <a:ea typeface="宋体" panose="02010600030101010101" pitchFamily="2" charset="-122"/>
              </a:rPr>
              <a:t>:</a:t>
            </a:r>
            <a:r>
              <a:rPr lang="zh-CN" altLang="en-US" sz="1600" dirty="0" smtClean="0">
                <a:latin typeface="宋体" panose="02010600030101010101" pitchFamily="2" charset="-122"/>
                <a:ea typeface="宋体" panose="02010600030101010101" pitchFamily="2" charset="-122"/>
              </a:rPr>
              <a:t>与法国斯特拉斯堡大学、德国汉堡应用科技大学的交流项目。</a:t>
            </a:r>
            <a:endParaRPr lang="en-US" altLang="zh-CN" sz="1600" dirty="0" smtClean="0">
              <a:latin typeface="宋体" panose="02010600030101010101" pitchFamily="2" charset="-122"/>
              <a:ea typeface="宋体" panose="02010600030101010101" pitchFamily="2" charset="-122"/>
            </a:endParaRPr>
          </a:p>
          <a:p>
            <a:pPr>
              <a:lnSpc>
                <a:spcPct val="150000"/>
              </a:lnSpc>
            </a:pPr>
            <a:r>
              <a:rPr lang="zh-CN" altLang="en-US" sz="1600" dirty="0" smtClean="0">
                <a:latin typeface="宋体" panose="02010600030101010101" pitchFamily="2" charset="-122"/>
                <a:ea typeface="宋体" panose="02010600030101010101" pitchFamily="2" charset="-122"/>
              </a:rPr>
              <a:t>特色项目</a:t>
            </a:r>
            <a:r>
              <a:rPr lang="en-US" altLang="zh-CN" sz="1600" dirty="0" smtClean="0">
                <a:latin typeface="宋体" panose="02010600030101010101" pitchFamily="2" charset="-122"/>
                <a:ea typeface="宋体" panose="02010600030101010101" pitchFamily="2" charset="-122"/>
              </a:rPr>
              <a:t>:</a:t>
            </a:r>
            <a:r>
              <a:rPr lang="zh-CN" altLang="en-US" sz="1600" dirty="0" smtClean="0">
                <a:latin typeface="宋体" panose="02010600030101010101" pitchFamily="2" charset="-122"/>
                <a:ea typeface="宋体" panose="02010600030101010101" pitchFamily="2" charset="-122"/>
              </a:rPr>
              <a:t>建筑学专业</a:t>
            </a:r>
            <a:r>
              <a:rPr lang="en-US" altLang="zh-CN" sz="1600" dirty="0" smtClean="0">
                <a:latin typeface="宋体" panose="02010600030101010101" pitchFamily="2" charset="-122"/>
                <a:ea typeface="宋体" panose="02010600030101010101" pitchFamily="2" charset="-122"/>
              </a:rPr>
              <a:t>--</a:t>
            </a:r>
            <a:r>
              <a:rPr lang="zh-CN" altLang="en-US" sz="1600" dirty="0" smtClean="0">
                <a:latin typeface="宋体" panose="02010600030101010101" pitchFamily="2" charset="-122"/>
                <a:ea typeface="宋体" panose="02010600030101010101" pitchFamily="2" charset="-122"/>
              </a:rPr>
              <a:t>我校与匈牙利佩奇大学“本科生</a:t>
            </a:r>
            <a:r>
              <a:rPr lang="en-US" altLang="zh-CN" sz="1600" dirty="0" smtClean="0">
                <a:latin typeface="宋体" panose="02010600030101010101" pitchFamily="2" charset="-122"/>
                <a:ea typeface="宋体" panose="02010600030101010101" pitchFamily="2" charset="-122"/>
              </a:rPr>
              <a:t>+</a:t>
            </a:r>
            <a:r>
              <a:rPr lang="zh-CN" altLang="en-US" sz="1600" dirty="0" smtClean="0">
                <a:latin typeface="宋体" panose="02010600030101010101" pitchFamily="2" charset="-122"/>
                <a:ea typeface="宋体" panose="02010600030101010101" pitchFamily="2" charset="-122"/>
              </a:rPr>
              <a:t>研究生”合作培养，学生通过</a:t>
            </a:r>
            <a:r>
              <a:rPr lang="en-US" altLang="zh-CN" sz="1600" dirty="0" smtClean="0">
                <a:latin typeface="宋体" panose="02010600030101010101" pitchFamily="2" charset="-122"/>
                <a:ea typeface="宋体" panose="02010600030101010101" pitchFamily="2" charset="-122"/>
              </a:rPr>
              <a:t>3</a:t>
            </a:r>
            <a:r>
              <a:rPr lang="zh-CN" altLang="en-US" sz="1600" dirty="0" smtClean="0">
                <a:latin typeface="宋体" panose="02010600030101010101" pitchFamily="2" charset="-122"/>
                <a:ea typeface="宋体" panose="02010600030101010101" pitchFamily="2" charset="-122"/>
              </a:rPr>
              <a:t>年我校</a:t>
            </a:r>
            <a:r>
              <a:rPr lang="en-US" altLang="zh-CN" sz="1600" dirty="0" smtClean="0">
                <a:latin typeface="宋体" panose="02010600030101010101" pitchFamily="2" charset="-122"/>
                <a:ea typeface="宋体" panose="02010600030101010101" pitchFamily="2" charset="-122"/>
              </a:rPr>
              <a:t>+2</a:t>
            </a:r>
            <a:r>
              <a:rPr lang="zh-CN" altLang="en-US" sz="1600" dirty="0" smtClean="0">
                <a:latin typeface="宋体" panose="02010600030101010101" pitchFamily="2" charset="-122"/>
                <a:ea typeface="宋体" panose="02010600030101010101" pitchFamily="2" charset="-122"/>
              </a:rPr>
              <a:t>佩奇大学，最终通过佩奇大学的毕业答辩，符合条件获得我校本科学位和佩奇大学硕士研究生学位</a:t>
            </a:r>
            <a:r>
              <a:rPr lang="en-US" altLang="zh-CN" sz="1600" dirty="0" smtClean="0">
                <a:latin typeface="宋体" panose="02010600030101010101" pitchFamily="2" charset="-122"/>
                <a:ea typeface="宋体" panose="02010600030101010101" pitchFamily="2" charset="-122"/>
              </a:rPr>
              <a:t> </a:t>
            </a:r>
            <a:r>
              <a:rPr lang="zh-CN" altLang="en-US" sz="1600" dirty="0" smtClean="0">
                <a:latin typeface="宋体" panose="02010600030101010101" pitchFamily="2" charset="-122"/>
                <a:ea typeface="宋体" panose="02010600030101010101" pitchFamily="2" charset="-122"/>
              </a:rPr>
              <a:t>。</a:t>
            </a:r>
            <a:endParaRPr lang="en-US" altLang="zh-CN" sz="1600" dirty="0" smtClean="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61844" y="385395"/>
            <a:ext cx="6876359" cy="398780"/>
          </a:xfrm>
          <a:prstGeom prst="rect">
            <a:avLst/>
          </a:prstGeom>
          <a:noFill/>
        </p:spPr>
        <p:txBody>
          <a:bodyPr wrap="square" rtlCol="0">
            <a:spAutoFit/>
          </a:bodyPr>
          <a:lstStyle/>
          <a:p>
            <a:r>
              <a:rPr lang="zh-CN" altLang="en-US" sz="1800" dirty="0" smtClean="0">
                <a:latin typeface="微软雅黑" panose="020B0503020204020204" pitchFamily="34" charset="-122"/>
                <a:ea typeface="微软雅黑" panose="020B0503020204020204" pitchFamily="34" charset="-122"/>
              </a:rPr>
              <a:t>学校概况（</a:t>
            </a:r>
            <a:r>
              <a:rPr lang="zh-CN" altLang="en-US" sz="2000" dirty="0" smtClean="0">
                <a:latin typeface="微软雅黑" panose="020B0503020204020204" pitchFamily="34" charset="-122"/>
                <a:ea typeface="微软雅黑" panose="020B0503020204020204" pitchFamily="34" charset="-122"/>
              </a:rPr>
              <a:t>国际</a:t>
            </a:r>
            <a:r>
              <a:rPr lang="zh-CN" altLang="en-US" sz="1800" dirty="0" smtClean="0">
                <a:latin typeface="微软雅黑" panose="020B0503020204020204" pitchFamily="34" charset="-122"/>
                <a:ea typeface="微软雅黑" panose="020B0503020204020204" pitchFamily="34" charset="-122"/>
              </a:rPr>
              <a:t>或</a:t>
            </a:r>
            <a:r>
              <a:rPr lang="zh-CN" altLang="en-US" sz="1800" dirty="0">
                <a:latin typeface="微软雅黑" panose="020B0503020204020204" pitchFamily="34" charset="-122"/>
                <a:ea typeface="微软雅黑" panose="020B0503020204020204" pitchFamily="34" charset="-122"/>
              </a:rPr>
              <a:t>境</a:t>
            </a:r>
            <a:r>
              <a:rPr lang="zh-CN" altLang="en-US" sz="1800" dirty="0" smtClean="0">
                <a:latin typeface="微软雅黑" panose="020B0503020204020204" pitchFamily="34" charset="-122"/>
                <a:ea typeface="微软雅黑" panose="020B0503020204020204" pitchFamily="34" charset="-122"/>
              </a:rPr>
              <a:t>外合作）</a:t>
            </a:r>
            <a:endParaRPr lang="zh-CN" altLang="en-US" sz="1800" dirty="0">
              <a:latin typeface="微软雅黑" panose="020B0503020204020204" pitchFamily="34" charset="-122"/>
              <a:ea typeface="微软雅黑" panose="020B0503020204020204" pitchFamily="34" charset="-122"/>
            </a:endParaRPr>
          </a:p>
        </p:txBody>
      </p:sp>
      <p:graphicFrame>
        <p:nvGraphicFramePr>
          <p:cNvPr id="5" name="表格 4"/>
          <p:cNvGraphicFramePr>
            <a:graphicFrameLocks noGrp="1"/>
          </p:cNvGraphicFramePr>
          <p:nvPr>
            <p:custDataLst>
              <p:tags r:id="rId1"/>
            </p:custDataLst>
          </p:nvPr>
        </p:nvGraphicFramePr>
        <p:xfrm>
          <a:off x="508635" y="1927860"/>
          <a:ext cx="8059420" cy="2947670"/>
        </p:xfrm>
        <a:graphic>
          <a:graphicData uri="http://schemas.openxmlformats.org/drawingml/2006/table">
            <a:tbl>
              <a:tblPr firstRow="1" bandRow="1">
                <a:tableStyleId>{5C22544A-7EE6-4342-B048-85BDC9FD1C3A}</a:tableStyleId>
              </a:tblPr>
              <a:tblGrid>
                <a:gridCol w="1798320"/>
                <a:gridCol w="1090930"/>
                <a:gridCol w="1699895"/>
                <a:gridCol w="1020445"/>
                <a:gridCol w="2449830"/>
              </a:tblGrid>
              <a:tr h="363855">
                <a:tc>
                  <a:txBody>
                    <a:bodyPr/>
                    <a:lstStyle/>
                    <a:p>
                      <a:pPr algn="ctr"/>
                      <a:r>
                        <a:rPr lang="zh-CN" altLang="en-US" sz="1500" b="0" dirty="0" smtClean="0">
                          <a:solidFill>
                            <a:srgbClr val="8A2814"/>
                          </a:solidFill>
                          <a:latin typeface="宋体" panose="02010600030101010101" pitchFamily="2" charset="-122"/>
                          <a:ea typeface="宋体" panose="02010600030101010101" pitchFamily="2" charset="-122"/>
                        </a:rPr>
                        <a:t>项目</a:t>
                      </a:r>
                      <a:endParaRPr lang="zh-CN" altLang="en-US" sz="1500" b="0" dirty="0">
                        <a:solidFill>
                          <a:srgbClr val="8A2814"/>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ctr"/>
                      <a:r>
                        <a:rPr lang="zh-CN" altLang="en-US" sz="1500" b="0" dirty="0" smtClean="0">
                          <a:solidFill>
                            <a:srgbClr val="8A2814"/>
                          </a:solidFill>
                          <a:latin typeface="宋体" panose="02010600030101010101" pitchFamily="2" charset="-122"/>
                          <a:ea typeface="宋体" panose="02010600030101010101" pitchFamily="2" charset="-122"/>
                        </a:rPr>
                        <a:t>合作国家</a:t>
                      </a:r>
                      <a:endParaRPr lang="zh-CN" altLang="en-US" sz="1500" b="0" dirty="0">
                        <a:solidFill>
                          <a:srgbClr val="8A2814"/>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ctr"/>
                      <a:r>
                        <a:rPr lang="zh-CN" altLang="en-US" sz="1500" b="0" dirty="0" smtClean="0">
                          <a:solidFill>
                            <a:srgbClr val="8A2814"/>
                          </a:solidFill>
                          <a:latin typeface="宋体" panose="02010600030101010101" pitchFamily="2" charset="-122"/>
                          <a:ea typeface="宋体" panose="02010600030101010101" pitchFamily="2" charset="-122"/>
                        </a:rPr>
                        <a:t>对方高校</a:t>
                      </a:r>
                      <a:endParaRPr lang="zh-CN" altLang="en-US" sz="1500" b="0" dirty="0">
                        <a:solidFill>
                          <a:srgbClr val="8A2814"/>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ctr"/>
                      <a:r>
                        <a:rPr lang="zh-CN" altLang="en-US" sz="1500" b="0" dirty="0" smtClean="0">
                          <a:solidFill>
                            <a:srgbClr val="8A2814"/>
                          </a:solidFill>
                          <a:latin typeface="宋体" panose="02010600030101010101" pitchFamily="2" charset="-122"/>
                          <a:ea typeface="宋体" panose="02010600030101010101" pitchFamily="2" charset="-122"/>
                        </a:rPr>
                        <a:t>培养模式</a:t>
                      </a:r>
                      <a:endParaRPr lang="zh-CN" altLang="en-US" sz="1500" b="0" dirty="0">
                        <a:solidFill>
                          <a:srgbClr val="8A2814"/>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ctr"/>
                      <a:r>
                        <a:rPr lang="zh-CN" altLang="en-US" sz="1500" b="0" dirty="0" smtClean="0">
                          <a:solidFill>
                            <a:srgbClr val="8A2814"/>
                          </a:solidFill>
                          <a:latin typeface="宋体" panose="02010600030101010101" pitchFamily="2" charset="-122"/>
                          <a:ea typeface="宋体" panose="02010600030101010101" pitchFamily="2" charset="-122"/>
                        </a:rPr>
                        <a:t>授予学位（中、外）</a:t>
                      </a:r>
                      <a:endParaRPr lang="zh-CN" altLang="en-US" sz="1500" b="0" dirty="0">
                        <a:solidFill>
                          <a:srgbClr val="8A2814"/>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r>
              <a:tr h="316865">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机械设计制造及其</a:t>
                      </a:r>
                      <a:endParaRPr lang="en-US" altLang="zh-CN" sz="1500" b="0" dirty="0" smtClean="0">
                        <a:solidFill>
                          <a:srgbClr val="A73119"/>
                        </a:solidFill>
                        <a:latin typeface="宋体" panose="02010600030101010101" pitchFamily="2" charset="-122"/>
                        <a:ea typeface="宋体" panose="02010600030101010101" pitchFamily="2" charset="-122"/>
                      </a:endParaRPr>
                    </a:p>
                    <a:p>
                      <a:pPr algn="ctr"/>
                      <a:r>
                        <a:rPr lang="zh-CN" altLang="en-US" sz="1500" b="0" dirty="0" smtClean="0">
                          <a:solidFill>
                            <a:srgbClr val="A73119"/>
                          </a:solidFill>
                          <a:latin typeface="宋体" panose="02010600030101010101" pitchFamily="2" charset="-122"/>
                          <a:ea typeface="宋体" panose="02010600030101010101" pitchFamily="2" charset="-122"/>
                        </a:rPr>
                        <a:t>自动化</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美国</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中央中密西根大学</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ctr"/>
                      <a:r>
                        <a:rPr lang="en-US" altLang="zh-CN" sz="1500" b="0" dirty="0" smtClean="0">
                          <a:solidFill>
                            <a:srgbClr val="A73119"/>
                          </a:solidFill>
                          <a:latin typeface="宋体" panose="02010600030101010101" pitchFamily="2" charset="-122"/>
                          <a:ea typeface="宋体" panose="02010600030101010101" pitchFamily="2" charset="-122"/>
                        </a:rPr>
                        <a:t>4+0</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l"/>
                      <a:r>
                        <a:rPr lang="zh-CN" altLang="en-US" sz="1500" b="0" dirty="0" smtClean="0">
                          <a:solidFill>
                            <a:srgbClr val="A73119"/>
                          </a:solidFill>
                          <a:latin typeface="宋体" panose="02010600030101010101" pitchFamily="2" charset="-122"/>
                          <a:ea typeface="宋体" panose="02010600030101010101" pitchFamily="2" charset="-122"/>
                        </a:rPr>
                        <a:t>学士学位、课程写实性证书</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r>
              <a:tr h="330200">
                <a:tc vMerge="1">
                  <a:tcPr anchor="ctr">
                    <a:solidFill>
                      <a:schemeClr val="bg1">
                        <a:lumMod val="95000"/>
                      </a:schemeClr>
                    </a:solidFill>
                  </a:tcPr>
                </a:tc>
                <a:tc vMerge="1">
                  <a:tcPr anchor="ctr">
                    <a:solidFill>
                      <a:schemeClr val="bg1">
                        <a:lumMod val="95000"/>
                      </a:schemeClr>
                    </a:solidFill>
                  </a:tcPr>
                </a:tc>
                <a:tc vMerge="1">
                  <a:tcPr anchor="ctr">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500" b="0" dirty="0" smtClean="0">
                          <a:solidFill>
                            <a:srgbClr val="A73119"/>
                          </a:solidFill>
                          <a:latin typeface="宋体" panose="02010600030101010101" pitchFamily="2" charset="-122"/>
                          <a:ea typeface="宋体" panose="02010600030101010101" pitchFamily="2" charset="-122"/>
                        </a:rPr>
                        <a:t>2+2</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l"/>
                      <a:r>
                        <a:rPr lang="zh-CN" altLang="en-US" sz="1500" b="0" dirty="0" smtClean="0">
                          <a:solidFill>
                            <a:srgbClr val="A73119"/>
                          </a:solidFill>
                          <a:latin typeface="宋体" panose="02010600030101010101" pitchFamily="2" charset="-122"/>
                          <a:ea typeface="宋体" panose="02010600030101010101" pitchFamily="2" charset="-122"/>
                        </a:rPr>
                        <a:t>学士学位、学士学位</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r>
              <a:tr h="330835">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电气工程及其自动化</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美国</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500" b="0" dirty="0" smtClean="0">
                          <a:solidFill>
                            <a:srgbClr val="A73119"/>
                          </a:solidFill>
                          <a:latin typeface="宋体" panose="02010600030101010101" pitchFamily="2" charset="-122"/>
                          <a:ea typeface="宋体" panose="02010600030101010101" pitchFamily="2" charset="-122"/>
                        </a:rPr>
                        <a:t>中央中密西根大学</a:t>
                      </a:r>
                      <a:endParaRPr lang="zh-CN" altLang="en-US"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ctr"/>
                      <a:r>
                        <a:rPr lang="en-US" altLang="zh-CN" sz="1500" b="0" dirty="0" smtClean="0">
                          <a:solidFill>
                            <a:srgbClr val="A73119"/>
                          </a:solidFill>
                          <a:latin typeface="宋体" panose="02010600030101010101" pitchFamily="2" charset="-122"/>
                          <a:ea typeface="宋体" panose="02010600030101010101" pitchFamily="2" charset="-122"/>
                        </a:rPr>
                        <a:t>4+0</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500" b="0" dirty="0" smtClean="0">
                          <a:solidFill>
                            <a:srgbClr val="A73119"/>
                          </a:solidFill>
                          <a:latin typeface="宋体" panose="02010600030101010101" pitchFamily="2" charset="-122"/>
                          <a:ea typeface="宋体" panose="02010600030101010101" pitchFamily="2" charset="-122"/>
                        </a:rPr>
                        <a:t>学士学位、课程写实性证书</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r>
              <a:tr h="385445">
                <a:tc vMerge="1">
                  <a:tcPr anchor="ctr">
                    <a:solidFill>
                      <a:schemeClr val="bg1">
                        <a:lumMod val="95000"/>
                      </a:schemeClr>
                    </a:solidFill>
                  </a:tcPr>
                </a:tc>
                <a:tc vMerge="1">
                  <a:tcPr anchor="ctr">
                    <a:solidFill>
                      <a:schemeClr val="bg1">
                        <a:lumMod val="95000"/>
                      </a:schemeClr>
                    </a:solidFill>
                  </a:tcPr>
                </a:tc>
                <a:tc vMerge="1">
                  <a:tcPr anchor="ctr">
                    <a:solidFill>
                      <a:schemeClr val="bg1">
                        <a:lumMod val="95000"/>
                      </a:schemeClr>
                    </a:solidFill>
                  </a:tcPr>
                </a:tc>
                <a:tc>
                  <a:txBody>
                    <a:bodyPr/>
                    <a:lstStyle/>
                    <a:p>
                      <a:pPr algn="ctr"/>
                      <a:r>
                        <a:rPr lang="en-US" altLang="zh-CN" sz="1500" b="0" dirty="0" smtClean="0">
                          <a:solidFill>
                            <a:srgbClr val="A73119"/>
                          </a:solidFill>
                          <a:latin typeface="宋体" panose="02010600030101010101" pitchFamily="2" charset="-122"/>
                          <a:ea typeface="宋体" panose="02010600030101010101" pitchFamily="2" charset="-122"/>
                        </a:rPr>
                        <a:t>2+2</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500" b="0" dirty="0" smtClean="0">
                          <a:solidFill>
                            <a:srgbClr val="A73119"/>
                          </a:solidFill>
                          <a:latin typeface="宋体" panose="02010600030101010101" pitchFamily="2" charset="-122"/>
                          <a:ea typeface="宋体" panose="02010600030101010101" pitchFamily="2" charset="-122"/>
                        </a:rPr>
                        <a:t>学士学位、学士学位</a:t>
                      </a:r>
                      <a:endParaRPr lang="zh-CN" altLang="en-US"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r>
              <a:tr h="304800">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应用化学</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新西兰</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奥克兰理工大学</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ctr"/>
                      <a:r>
                        <a:rPr lang="en-US" altLang="zh-CN" sz="1500" b="0" dirty="0" smtClean="0">
                          <a:solidFill>
                            <a:srgbClr val="A73119"/>
                          </a:solidFill>
                          <a:latin typeface="宋体" panose="02010600030101010101" pitchFamily="2" charset="-122"/>
                          <a:ea typeface="宋体" panose="02010600030101010101" pitchFamily="2" charset="-122"/>
                        </a:rPr>
                        <a:t>4+0</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500" b="0" dirty="0" smtClean="0">
                          <a:solidFill>
                            <a:srgbClr val="A73119"/>
                          </a:solidFill>
                          <a:latin typeface="宋体" panose="02010600030101010101" pitchFamily="2" charset="-122"/>
                          <a:ea typeface="宋体" panose="02010600030101010101" pitchFamily="2" charset="-122"/>
                        </a:rPr>
                        <a:t>学士学位、学士学位</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r>
              <a:tr h="313055">
                <a:tc vMerge="1">
                  <a:tcPr anchor="ctr">
                    <a:solidFill>
                      <a:schemeClr val="bg1">
                        <a:lumMod val="95000"/>
                      </a:schemeClr>
                    </a:solidFill>
                  </a:tcPr>
                </a:tc>
                <a:tc vMerge="1">
                  <a:tcPr anchor="ctr">
                    <a:solidFill>
                      <a:schemeClr val="bg1">
                        <a:lumMod val="95000"/>
                      </a:schemeClr>
                    </a:solidFill>
                  </a:tcPr>
                </a:tc>
                <a:tc vMerge="1">
                  <a:tcPr anchor="ctr">
                    <a:solidFill>
                      <a:schemeClr val="bg1">
                        <a:lumMod val="95000"/>
                      </a:schemeClr>
                    </a:solidFill>
                  </a:tcPr>
                </a:tc>
                <a:tc>
                  <a:txBody>
                    <a:bodyPr/>
                    <a:lstStyle/>
                    <a:p>
                      <a:pPr algn="ctr"/>
                      <a:r>
                        <a:rPr lang="en-US" altLang="zh-CN" sz="1500" b="0" dirty="0" smtClean="0">
                          <a:solidFill>
                            <a:srgbClr val="A73119"/>
                          </a:solidFill>
                          <a:latin typeface="宋体" panose="02010600030101010101" pitchFamily="2" charset="-122"/>
                          <a:ea typeface="宋体" panose="02010600030101010101" pitchFamily="2" charset="-122"/>
                        </a:rPr>
                        <a:t>3+1</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vMerge="1">
                  <a:tcPr anchor="ctr">
                    <a:solidFill>
                      <a:schemeClr val="bg1">
                        <a:lumMod val="95000"/>
                      </a:schemeClr>
                    </a:solidFill>
                  </a:tcPr>
                </a:tc>
              </a:tr>
              <a:tr h="305435">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市场营销</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加拿大</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algn="ctr"/>
                      <a:r>
                        <a:rPr lang="zh-CN" altLang="en-US" sz="1500" b="0" dirty="0" smtClean="0">
                          <a:solidFill>
                            <a:srgbClr val="A73119"/>
                          </a:solidFill>
                          <a:latin typeface="宋体" panose="02010600030101010101" pitchFamily="2" charset="-122"/>
                          <a:ea typeface="宋体" panose="02010600030101010101" pitchFamily="2" charset="-122"/>
                        </a:rPr>
                        <a:t>汤姆逊大学</a:t>
                      </a:r>
                      <a:endParaRPr lang="zh-CN" altLang="en-US" sz="1500" b="0" dirty="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a:txBody>
                    <a:bodyPr/>
                    <a:lstStyle/>
                    <a:p>
                      <a:pPr algn="ctr"/>
                      <a:r>
                        <a:rPr lang="en-US" altLang="zh-CN" sz="1500" b="0" dirty="0" smtClean="0">
                          <a:solidFill>
                            <a:srgbClr val="A73119"/>
                          </a:solidFill>
                          <a:latin typeface="宋体" panose="02010600030101010101" pitchFamily="2" charset="-122"/>
                          <a:ea typeface="宋体" panose="02010600030101010101" pitchFamily="2" charset="-122"/>
                        </a:rPr>
                        <a:t>4+0</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500" b="0" dirty="0" smtClean="0">
                          <a:solidFill>
                            <a:srgbClr val="A73119"/>
                          </a:solidFill>
                          <a:latin typeface="宋体" panose="02010600030101010101" pitchFamily="2" charset="-122"/>
                          <a:ea typeface="宋体" panose="02010600030101010101" pitchFamily="2" charset="-122"/>
                        </a:rPr>
                        <a:t>学士学位、学士学位</a:t>
                      </a:r>
                      <a:endParaRPr lang="en-US" altLang="zh-CN"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r>
              <a:tr h="297180">
                <a:tc vMerge="1">
                  <a:tcPr anchor="ctr">
                    <a:solidFill>
                      <a:schemeClr val="bg1">
                        <a:lumMod val="95000"/>
                      </a:schemeClr>
                    </a:solidFill>
                  </a:tcPr>
                </a:tc>
                <a:tc vMerge="1">
                  <a:tcPr anchor="ctr">
                    <a:solidFill>
                      <a:schemeClr val="bg1">
                        <a:lumMod val="95000"/>
                      </a:schemeClr>
                    </a:solidFill>
                  </a:tcPr>
                </a:tc>
                <a:tc vMerge="1">
                  <a:tcPr anchor="ctr">
                    <a:solidFill>
                      <a:schemeClr val="bg1">
                        <a:lumMod val="95000"/>
                      </a:schemeClr>
                    </a:solidFill>
                  </a:tcPr>
                </a:tc>
                <a:tc>
                  <a:txBody>
                    <a:bodyPr/>
                    <a:lstStyle/>
                    <a:p>
                      <a:pPr algn="ctr"/>
                      <a:r>
                        <a:rPr lang="en-US" altLang="zh-CN" sz="1500" b="0" dirty="0" smtClean="0">
                          <a:solidFill>
                            <a:srgbClr val="A73119"/>
                          </a:solidFill>
                          <a:latin typeface="宋体" panose="02010600030101010101" pitchFamily="2" charset="-122"/>
                          <a:ea typeface="宋体" panose="02010600030101010101" pitchFamily="2" charset="-122"/>
                        </a:rPr>
                        <a:t>3+1</a:t>
                      </a:r>
                      <a:endParaRPr lang="zh-CN" altLang="en-US" sz="1500" b="0" dirty="0" smtClean="0">
                        <a:solidFill>
                          <a:srgbClr val="A73119"/>
                        </a:solidFill>
                        <a:latin typeface="宋体" panose="02010600030101010101" pitchFamily="2" charset="-122"/>
                        <a:ea typeface="宋体" panose="02010600030101010101" pitchFamily="2" charset="-122"/>
                      </a:endParaRPr>
                    </a:p>
                  </a:txBody>
                  <a:tcPr marL="68577" marR="68577" marT="34284" marB="34284" anchor="ctr">
                    <a:solidFill>
                      <a:schemeClr val="accent4">
                        <a:lumMod val="20000"/>
                        <a:lumOff val="80000"/>
                      </a:schemeClr>
                    </a:solidFill>
                  </a:tcPr>
                </a:tc>
                <a:tc vMerge="1">
                  <a:tcPr anchor="ctr">
                    <a:solidFill>
                      <a:schemeClr val="bg1">
                        <a:lumMod val="95000"/>
                      </a:schemeClr>
                    </a:solidFill>
                  </a:tcPr>
                </a:tc>
              </a:tr>
            </a:tbl>
          </a:graphicData>
        </a:graphic>
      </p:graphicFrame>
      <p:sp>
        <p:nvSpPr>
          <p:cNvPr id="6" name="矩形 5"/>
          <p:cNvSpPr/>
          <p:nvPr/>
        </p:nvSpPr>
        <p:spPr>
          <a:xfrm>
            <a:off x="508438" y="791346"/>
            <a:ext cx="8383313" cy="1129665"/>
          </a:xfrm>
          <a:prstGeom prst="rect">
            <a:avLst/>
          </a:prstGeom>
        </p:spPr>
        <p:txBody>
          <a:bodyPr wrap="square">
            <a:spAutoFit/>
          </a:bodyPr>
          <a:lstStyle/>
          <a:p>
            <a:pPr>
              <a:lnSpc>
                <a:spcPct val="150000"/>
              </a:lnSpc>
            </a:pPr>
            <a:r>
              <a:rPr lang="zh-CN" altLang="en-US" sz="1500" dirty="0" smtClean="0">
                <a:latin typeface="微软雅黑" panose="020B0503020204020204" pitchFamily="34" charset="-122"/>
                <a:ea typeface="微软雅黑" panose="020B0503020204020204" pitchFamily="34" charset="-122"/>
              </a:rPr>
              <a:t>学校有四个中外合作本科办学项目，是计划内招生。</a:t>
            </a:r>
            <a:r>
              <a:rPr lang="zh-CN" altLang="zh-CN" sz="1500" dirty="0" smtClean="0"/>
              <a:t>新疆</a:t>
            </a:r>
            <a:r>
              <a:rPr lang="zh-CN" altLang="zh-CN" sz="1500" dirty="0"/>
              <a:t>、</a:t>
            </a:r>
            <a:r>
              <a:rPr lang="zh-CN" altLang="zh-CN" sz="1500" dirty="0" smtClean="0"/>
              <a:t>贵州</a:t>
            </a:r>
            <a:r>
              <a:rPr lang="zh-CN" altLang="en-US" sz="1500" dirty="0" smtClean="0"/>
              <a:t>、</a:t>
            </a:r>
            <a:r>
              <a:rPr lang="zh-CN" altLang="zh-CN" sz="1500" dirty="0" smtClean="0"/>
              <a:t>江西</a:t>
            </a:r>
            <a:r>
              <a:rPr lang="zh-CN" altLang="zh-CN" sz="1500" dirty="0"/>
              <a:t>、安徽、</a:t>
            </a:r>
            <a:r>
              <a:rPr lang="zh-CN" altLang="zh-CN" sz="1500" dirty="0" smtClean="0"/>
              <a:t>河南</a:t>
            </a:r>
            <a:r>
              <a:rPr lang="zh-CN" altLang="en-US" sz="1500" dirty="0" smtClean="0"/>
              <a:t>、</a:t>
            </a:r>
            <a:r>
              <a:rPr lang="zh-CN" altLang="zh-CN" sz="1500" dirty="0" smtClean="0"/>
              <a:t>河北</a:t>
            </a:r>
            <a:r>
              <a:rPr lang="zh-CN" altLang="en-US" sz="1500" dirty="0" smtClean="0"/>
              <a:t>、内蒙古、辽宁、山东</a:t>
            </a:r>
            <a:r>
              <a:rPr lang="zh-CN" altLang="zh-CN" sz="1500" dirty="0" smtClean="0"/>
              <a:t>中外</a:t>
            </a:r>
            <a:r>
              <a:rPr lang="zh-CN" altLang="zh-CN" sz="1500" dirty="0"/>
              <a:t>合作</a:t>
            </a:r>
            <a:r>
              <a:rPr lang="zh-CN" altLang="zh-CN" sz="1500" dirty="0" smtClean="0"/>
              <a:t>专业</a:t>
            </a:r>
            <a:r>
              <a:rPr lang="zh-CN" altLang="en-US" sz="1500" dirty="0" smtClean="0"/>
              <a:t>录取的都为一本线上学生；</a:t>
            </a:r>
            <a:r>
              <a:rPr lang="zh-CN" altLang="zh-CN" sz="1500" dirty="0"/>
              <a:t>目前仅</a:t>
            </a:r>
            <a:r>
              <a:rPr lang="zh-CN" altLang="zh-CN" sz="1500" dirty="0" smtClean="0"/>
              <a:t>上海</a:t>
            </a:r>
            <a:r>
              <a:rPr lang="zh-CN" altLang="en-US" sz="1500" dirty="0" smtClean="0"/>
              <a:t>录取的生源在特招线下。（国内学费</a:t>
            </a:r>
            <a:r>
              <a:rPr lang="en-US" altLang="zh-CN" sz="1500" dirty="0" smtClean="0"/>
              <a:t>15000</a:t>
            </a:r>
            <a:r>
              <a:rPr lang="en-US" altLang="zh-CN" sz="1500" dirty="0"/>
              <a:t>/</a:t>
            </a:r>
            <a:r>
              <a:rPr lang="zh-CN" altLang="en-US" sz="1500" dirty="0" smtClean="0"/>
              <a:t>人年）</a:t>
            </a:r>
            <a:endParaRPr lang="zh-CN" altLang="en-US" sz="15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240776" y="361145"/>
            <a:ext cx="2722880" cy="398780"/>
          </a:xfrm>
          <a:prstGeom prst="rect">
            <a:avLst/>
          </a:prstGeom>
        </p:spPr>
        <p:txBody>
          <a:bodyPr wrap="none">
            <a:spAutoFit/>
          </a:bodyPr>
          <a:lstStyle/>
          <a:p>
            <a:r>
              <a:rPr lang="zh-CN" altLang="en-US" sz="2000" dirty="0" smtClean="0">
                <a:latin typeface="微软雅黑" panose="020B0503020204020204" pitchFamily="34" charset="-122"/>
                <a:ea typeface="微软雅黑" panose="020B0503020204020204" pitchFamily="34" charset="-122"/>
              </a:rPr>
              <a:t>学校概况（就业情况）</a:t>
            </a:r>
            <a:endParaRPr lang="zh-CN" altLang="en-US" sz="2000" dirty="0" smtClean="0">
              <a:latin typeface="微软雅黑" panose="020B0503020204020204" pitchFamily="34" charset="-122"/>
              <a:ea typeface="微软雅黑" panose="020B0503020204020204" pitchFamily="34" charset="-122"/>
            </a:endParaRPr>
          </a:p>
        </p:txBody>
      </p:sp>
      <p:sp>
        <p:nvSpPr>
          <p:cNvPr id="4" name="圆角矩形 3"/>
          <p:cNvSpPr/>
          <p:nvPr/>
        </p:nvSpPr>
        <p:spPr>
          <a:xfrm>
            <a:off x="556404" y="1230029"/>
            <a:ext cx="8272003" cy="384617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0" noProof="1">
              <a:cs typeface="+mn-ea"/>
            </a:endParaRPr>
          </a:p>
        </p:txBody>
      </p:sp>
      <p:sp>
        <p:nvSpPr>
          <p:cNvPr id="24" name="TextBox 23"/>
          <p:cNvSpPr txBox="1"/>
          <p:nvPr/>
        </p:nvSpPr>
        <p:spPr>
          <a:xfrm>
            <a:off x="705224" y="1012887"/>
            <a:ext cx="8123183" cy="2653665"/>
          </a:xfrm>
          <a:prstGeom prst="rect">
            <a:avLst/>
          </a:prstGeom>
          <a:noFill/>
        </p:spPr>
        <p:txBody>
          <a:bodyPr wrap="square" rtlCol="0">
            <a:spAutoFit/>
          </a:bodyPr>
          <a:lstStyle/>
          <a:p>
            <a:pPr>
              <a:lnSpc>
                <a:spcPct val="150000"/>
              </a:lnSpc>
            </a:pPr>
            <a:r>
              <a:rPr lang="en-US" altLang="zh-CN" sz="1500" dirty="0" smtClean="0"/>
              <a:t>    </a:t>
            </a:r>
            <a:r>
              <a:rPr lang="zh-CN" altLang="zh-CN" sz="1500" dirty="0" smtClean="0"/>
              <a:t>学校</a:t>
            </a:r>
            <a:r>
              <a:rPr lang="en-US" altLang="zh-CN" sz="1500" dirty="0" smtClean="0"/>
              <a:t> </a:t>
            </a:r>
            <a:r>
              <a:rPr lang="en-US" altLang="zh-CN" sz="1500" dirty="0"/>
              <a:t>2020 </a:t>
            </a:r>
            <a:r>
              <a:rPr lang="zh-CN" altLang="zh-CN" sz="1500" dirty="0"/>
              <a:t>年举办</a:t>
            </a:r>
            <a:r>
              <a:rPr lang="en-US" altLang="zh-CN" sz="1500" dirty="0"/>
              <a:t>12</a:t>
            </a:r>
            <a:r>
              <a:rPr lang="zh-CN" altLang="zh-CN" sz="1500" dirty="0"/>
              <a:t>场大型和行业专场招聘会，邀请进校宣讲招聘企业近三千家，网络等渠道招聘企业</a:t>
            </a:r>
            <a:r>
              <a:rPr lang="en-US" altLang="zh-CN" sz="1500" dirty="0"/>
              <a:t>1900</a:t>
            </a:r>
            <a:r>
              <a:rPr lang="zh-CN" altLang="zh-CN" sz="1500" dirty="0"/>
              <a:t>家，共为毕业生提供</a:t>
            </a:r>
            <a:r>
              <a:rPr lang="en-US" altLang="zh-CN" sz="1500" dirty="0"/>
              <a:t> 6 </a:t>
            </a:r>
            <a:r>
              <a:rPr lang="zh-CN" altLang="zh-CN" sz="1500" dirty="0"/>
              <a:t>万余个工作岗位</a:t>
            </a:r>
            <a:r>
              <a:rPr lang="zh-CN" altLang="zh-CN" sz="1500" dirty="0" smtClean="0"/>
              <a:t>。</a:t>
            </a:r>
            <a:endParaRPr lang="en-US" altLang="zh-CN" sz="1500" dirty="0" smtClean="0"/>
          </a:p>
          <a:p>
            <a:pPr>
              <a:lnSpc>
                <a:spcPct val="150000"/>
              </a:lnSpc>
            </a:pPr>
            <a:r>
              <a:rPr lang="en-US" altLang="zh-CN" sz="1500" dirty="0" smtClean="0"/>
              <a:t>    2020</a:t>
            </a:r>
            <a:r>
              <a:rPr lang="zh-CN" altLang="zh-CN" sz="1500" dirty="0"/>
              <a:t>年，本科毕业生就业率为</a:t>
            </a:r>
            <a:r>
              <a:rPr lang="en-US" altLang="zh-CN" sz="1500" dirty="0"/>
              <a:t>95.59%</a:t>
            </a:r>
            <a:r>
              <a:rPr lang="zh-CN" altLang="zh-CN" sz="1500" dirty="0"/>
              <a:t>，</a:t>
            </a:r>
            <a:r>
              <a:rPr lang="en-US" altLang="zh-CN" sz="1500" dirty="0"/>
              <a:t>13.50%</a:t>
            </a:r>
            <a:r>
              <a:rPr lang="zh-CN" altLang="zh-CN" sz="1500" dirty="0"/>
              <a:t>的本科生赴国内外知名高校就读研究生，其中</a:t>
            </a:r>
            <a:r>
              <a:rPr lang="en-US" altLang="zh-CN" sz="1500" dirty="0"/>
              <a:t> 26.53% </a:t>
            </a:r>
            <a:r>
              <a:rPr lang="zh-CN" altLang="zh-CN" sz="1500" dirty="0"/>
              <a:t>考取本校研究生，本科毕业生上海市内就业占比为</a:t>
            </a:r>
            <a:r>
              <a:rPr lang="en-US" altLang="zh-CN" sz="1500" dirty="0"/>
              <a:t>72.34%</a:t>
            </a:r>
            <a:r>
              <a:rPr lang="zh-CN" altLang="zh-CN" sz="1500" dirty="0"/>
              <a:t>。部分本校研究生考取清华大学、同济大学、中科院等继续就读博士生。</a:t>
            </a:r>
            <a:r>
              <a:rPr lang="zh-CN" altLang="en-US" sz="1500" dirty="0" smtClean="0">
                <a:solidFill>
                  <a:srgbClr val="962B16"/>
                </a:solidFill>
                <a:latin typeface="微软雅黑" panose="020B0503020204020204" pitchFamily="34" charset="-122"/>
                <a:ea typeface="微软雅黑" panose="020B0503020204020204" pitchFamily="34" charset="-122"/>
              </a:rPr>
              <a:t>。</a:t>
            </a:r>
            <a:endParaRPr lang="en-US" altLang="zh-CN" sz="1500" dirty="0" smtClean="0">
              <a:solidFill>
                <a:srgbClr val="962B16"/>
              </a:solidFill>
              <a:latin typeface="微软雅黑" panose="020B0503020204020204" pitchFamily="34" charset="-122"/>
              <a:ea typeface="微软雅黑" panose="020B0503020204020204" pitchFamily="34" charset="-122"/>
            </a:endParaRPr>
          </a:p>
          <a:p>
            <a:pPr>
              <a:lnSpc>
                <a:spcPct val="150000"/>
              </a:lnSpc>
            </a:pPr>
            <a:endParaRPr lang="en-US" altLang="zh-CN" sz="1800" dirty="0" smtClean="0">
              <a:solidFill>
                <a:srgbClr val="962B16"/>
              </a:solidFill>
              <a:latin typeface="微软雅黑" panose="020B0503020204020204" pitchFamily="34" charset="-122"/>
              <a:ea typeface="微软雅黑" panose="020B0503020204020204" pitchFamily="34" charset="-122"/>
            </a:endParaRPr>
          </a:p>
          <a:p>
            <a:pPr>
              <a:lnSpc>
                <a:spcPct val="150000"/>
              </a:lnSpc>
            </a:pPr>
            <a:r>
              <a:rPr lang="zh-CN" altLang="en-US" sz="1800" dirty="0" smtClean="0">
                <a:solidFill>
                  <a:srgbClr val="962B16"/>
                </a:solidFill>
                <a:latin typeface="微软雅黑" panose="020B0503020204020204" pitchFamily="34" charset="-122"/>
                <a:ea typeface="微软雅黑" panose="020B0503020204020204" pitchFamily="34" charset="-122"/>
              </a:rPr>
              <a:t>就业特点：高就业率、高专业对口率、读研率上涨</a:t>
            </a:r>
            <a:r>
              <a:rPr lang="zh-CN" altLang="en-US" sz="1800" dirty="0">
                <a:solidFill>
                  <a:srgbClr val="962B16"/>
                </a:solidFill>
                <a:latin typeface="微软雅黑" panose="020B0503020204020204" pitchFamily="34" charset="-122"/>
                <a:ea typeface="微软雅黑" panose="020B0503020204020204" pitchFamily="34" charset="-122"/>
              </a:rPr>
              <a:t>较</a:t>
            </a:r>
            <a:r>
              <a:rPr lang="zh-CN" altLang="en-US" sz="1800" dirty="0" smtClean="0">
                <a:solidFill>
                  <a:srgbClr val="962B16"/>
                </a:solidFill>
                <a:latin typeface="微软雅黑" panose="020B0503020204020204" pitchFamily="34" charset="-122"/>
                <a:ea typeface="微软雅黑" panose="020B0503020204020204" pitchFamily="34" charset="-122"/>
              </a:rPr>
              <a:t>快（</a:t>
            </a:r>
            <a:r>
              <a:rPr lang="en-US" altLang="zh-CN" sz="1800" dirty="0" smtClean="0">
                <a:solidFill>
                  <a:srgbClr val="962B16"/>
                </a:solidFill>
                <a:latin typeface="微软雅黑" panose="020B0503020204020204" pitchFamily="34" charset="-122"/>
                <a:ea typeface="微软雅黑" panose="020B0503020204020204" pitchFamily="34" charset="-122"/>
              </a:rPr>
              <a:t>2020</a:t>
            </a:r>
            <a:r>
              <a:rPr lang="zh-CN" altLang="en-US" sz="1800" dirty="0" smtClean="0">
                <a:solidFill>
                  <a:srgbClr val="962B16"/>
                </a:solidFill>
                <a:latin typeface="微软雅黑" panose="020B0503020204020204" pitchFamily="34" charset="-122"/>
                <a:ea typeface="微软雅黑" panose="020B0503020204020204" pitchFamily="34" charset="-122"/>
              </a:rPr>
              <a:t>年有近</a:t>
            </a:r>
            <a:r>
              <a:rPr lang="en-US" altLang="zh-CN" sz="1800" dirty="0" smtClean="0">
                <a:solidFill>
                  <a:srgbClr val="962B16"/>
                </a:solidFill>
                <a:latin typeface="微软雅黑" panose="020B0503020204020204" pitchFamily="34" charset="-122"/>
                <a:ea typeface="微软雅黑" panose="020B0503020204020204" pitchFamily="34" charset="-122"/>
              </a:rPr>
              <a:t>500</a:t>
            </a:r>
            <a:r>
              <a:rPr lang="zh-CN" altLang="en-US" sz="1800" dirty="0" smtClean="0">
                <a:solidFill>
                  <a:srgbClr val="962B16"/>
                </a:solidFill>
                <a:latin typeface="微软雅黑" panose="020B0503020204020204" pitchFamily="34" charset="-122"/>
                <a:ea typeface="微软雅黑" panose="020B0503020204020204" pitchFamily="34" charset="-122"/>
              </a:rPr>
              <a:t>人）</a:t>
            </a:r>
            <a:endParaRPr lang="zh-CN" altLang="en-US" sz="1800" dirty="0" smtClean="0">
              <a:solidFill>
                <a:srgbClr val="660033"/>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673975" y="2258727"/>
            <a:ext cx="7472855" cy="368300"/>
          </a:xfrm>
          <a:prstGeom prst="rect">
            <a:avLst/>
          </a:prstGeom>
          <a:noFill/>
        </p:spPr>
        <p:txBody>
          <a:bodyPr wrap="square" rtlCol="0">
            <a:spAutoFit/>
          </a:bodyPr>
          <a:lstStyle/>
          <a:p>
            <a:r>
              <a:rPr lang="en-US" altLang="zh-CN" sz="1800" dirty="0" smtClean="0">
                <a:solidFill>
                  <a:srgbClr val="660033"/>
                </a:solidFill>
                <a:latin typeface="微软雅黑" panose="020B0503020204020204" pitchFamily="34" charset="-122"/>
                <a:ea typeface="微软雅黑" panose="020B0503020204020204" pitchFamily="34" charset="-122"/>
              </a:rPr>
              <a:t> </a:t>
            </a:r>
            <a:endParaRPr lang="zh-CN" altLang="en-US" sz="2400" b="1" dirty="0" smtClean="0">
              <a:solidFill>
                <a:srgbClr val="FF0000"/>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6704287" y="3467291"/>
            <a:ext cx="851338" cy="783590"/>
          </a:xfrm>
          <a:prstGeom prst="rect">
            <a:avLst/>
          </a:prstGeom>
          <a:noFill/>
        </p:spPr>
        <p:txBody>
          <a:bodyPr wrap="square" rtlCol="0">
            <a:spAutoFit/>
          </a:bodyPr>
          <a:lstStyle/>
          <a:p>
            <a:r>
              <a:rPr lang="zh-CN" altLang="en-US" sz="4500" b="1" dirty="0" smtClean="0">
                <a:solidFill>
                  <a:schemeClr val="bg1">
                    <a:lumMod val="95000"/>
                  </a:schemeClr>
                </a:solidFill>
                <a:latin typeface="微软雅黑" panose="020B0503020204020204" pitchFamily="34" charset="-122"/>
                <a:ea typeface="微软雅黑" panose="020B0503020204020204" pitchFamily="34" charset="-122"/>
              </a:rPr>
              <a:t>涨</a:t>
            </a:r>
            <a:endParaRPr lang="zh-CN" altLang="en-US" sz="4500" b="1"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904449" y="2388793"/>
            <a:ext cx="3273392" cy="368300"/>
          </a:xfrm>
          <a:prstGeom prst="rect">
            <a:avLst/>
          </a:prstGeom>
          <a:noFill/>
        </p:spPr>
        <p:txBody>
          <a:bodyPr wrap="square" rtlCol="0">
            <a:spAutoFit/>
          </a:bodyPr>
          <a:lstStyle/>
          <a:p>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535418" y="2731695"/>
            <a:ext cx="804041" cy="460375"/>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文学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703231" y="2452310"/>
            <a:ext cx="2471856" cy="106680"/>
          </a:xfrm>
          <a:prstGeom prst="rect">
            <a:avLst/>
          </a:prstGeom>
          <a:noFill/>
        </p:spPr>
        <p:txBody>
          <a:bodyPr wrap="square" rtlCol="0">
            <a:spAutoFit/>
          </a:bodyPr>
          <a:lstStyle/>
          <a:p>
            <a:endParaRPr lang="zh-CN" altLang="en-US" sz="100" dirty="0"/>
          </a:p>
        </p:txBody>
      </p:sp>
      <p:sp>
        <p:nvSpPr>
          <p:cNvPr id="5" name="TextBox 4"/>
          <p:cNvSpPr txBox="1"/>
          <p:nvPr/>
        </p:nvSpPr>
        <p:spPr>
          <a:xfrm>
            <a:off x="547684" y="1303881"/>
            <a:ext cx="7848171" cy="1837690"/>
          </a:xfrm>
          <a:prstGeom prst="rect">
            <a:avLst/>
          </a:prstGeom>
          <a:noFill/>
        </p:spPr>
        <p:txBody>
          <a:bodyPr wrap="square" rtlCol="0">
            <a:spAutoFit/>
          </a:bodyPr>
          <a:lstStyle/>
          <a:p>
            <a:pPr>
              <a:lnSpc>
                <a:spcPct val="150000"/>
              </a:lnSpc>
            </a:pPr>
            <a:r>
              <a:rPr lang="zh-CN" altLang="en-US" sz="1500" b="1" dirty="0" smtClean="0"/>
              <a:t>国家一流本科专业建设点</a:t>
            </a:r>
            <a:r>
              <a:rPr lang="zh-CN" altLang="en-US" sz="1500" dirty="0" smtClean="0"/>
              <a:t>：</a:t>
            </a:r>
            <a:r>
              <a:rPr lang="zh-CN" altLang="zh-CN" sz="1500" dirty="0" smtClean="0"/>
              <a:t>材料科学与工程</a:t>
            </a:r>
            <a:r>
              <a:rPr lang="zh-CN" altLang="en-US" sz="1500" dirty="0" smtClean="0"/>
              <a:t>、化学工程与工艺、香料香精技术与工程、软件工程、食品科学与工程、市场营销、信息管理与信息系统</a:t>
            </a:r>
            <a:r>
              <a:rPr lang="en-US" altLang="zh-CN" sz="1500" dirty="0" smtClean="0"/>
              <a:t> </a:t>
            </a:r>
            <a:endParaRPr lang="en-US" altLang="zh-CN" sz="1500" dirty="0" smtClean="0"/>
          </a:p>
          <a:p>
            <a:pPr>
              <a:lnSpc>
                <a:spcPct val="150000"/>
              </a:lnSpc>
            </a:pPr>
            <a:r>
              <a:rPr lang="zh-CN" altLang="en-US" sz="1500" b="1" dirty="0" smtClean="0"/>
              <a:t>上海市一流本科建设点：</a:t>
            </a:r>
            <a:r>
              <a:rPr lang="zh-CN" altLang="zh-CN" sz="1500" dirty="0"/>
              <a:t>机械设计制造及其</a:t>
            </a:r>
            <a:r>
              <a:rPr lang="zh-CN" altLang="zh-CN" sz="1500" dirty="0" smtClean="0"/>
              <a:t>自动化</a:t>
            </a:r>
            <a:r>
              <a:rPr lang="zh-CN" altLang="en-US" sz="1500" dirty="0" smtClean="0"/>
              <a:t>、</a:t>
            </a:r>
            <a:r>
              <a:rPr lang="zh-CN" altLang="zh-CN" sz="1500" dirty="0" smtClean="0"/>
              <a:t>电气</a:t>
            </a:r>
            <a:r>
              <a:rPr lang="zh-CN" altLang="zh-CN" sz="1500" dirty="0"/>
              <a:t>工程及其</a:t>
            </a:r>
            <a:r>
              <a:rPr lang="zh-CN" altLang="zh-CN" sz="1500" dirty="0" smtClean="0"/>
              <a:t>自动化</a:t>
            </a:r>
            <a:r>
              <a:rPr lang="zh-CN" altLang="en-US" sz="1500" dirty="0" smtClean="0"/>
              <a:t>、制药工程、土木工程、安全工程、过程装本与控制工程、风景园林、视觉传达设计</a:t>
            </a:r>
            <a:endParaRPr lang="en-US" altLang="zh-CN" sz="1500" b="1" dirty="0" smtClean="0"/>
          </a:p>
          <a:p>
            <a:pPr>
              <a:lnSpc>
                <a:spcPct val="150000"/>
              </a:lnSpc>
            </a:pPr>
            <a:endParaRPr lang="en-US" altLang="zh-CN" sz="1500" dirty="0" smtClean="0"/>
          </a:p>
          <a:p>
            <a:endParaRPr lang="zh-CN" altLang="en-US" sz="100" dirty="0"/>
          </a:p>
        </p:txBody>
      </p:sp>
      <p:sp>
        <p:nvSpPr>
          <p:cNvPr id="8" name="TextBox 7"/>
          <p:cNvSpPr txBox="1"/>
          <p:nvPr/>
        </p:nvSpPr>
        <p:spPr>
          <a:xfrm>
            <a:off x="1223959" y="427923"/>
            <a:ext cx="3285589" cy="398780"/>
          </a:xfrm>
          <a:prstGeom prst="rect">
            <a:avLst/>
          </a:prstGeom>
          <a:no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特色专业</a:t>
            </a:r>
            <a:endParaRPr lang="zh-CN" altLang="en-US" sz="20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21154" y="760085"/>
            <a:ext cx="7604387" cy="2099310"/>
          </a:xfrm>
          <a:prstGeom prst="rect">
            <a:avLst/>
          </a:prstGeom>
          <a:noFill/>
        </p:spPr>
        <p:txBody>
          <a:bodyPr wrap="square" rtlCol="0">
            <a:spAutoFit/>
          </a:bodyPr>
          <a:lstStyle/>
          <a:p>
            <a:endParaRPr lang="en-US" altLang="zh-CN" sz="1800" dirty="0" smtClean="0">
              <a:latin typeface="宋体" panose="02010600030101010101" pitchFamily="2" charset="-122"/>
              <a:ea typeface="宋体" panose="02010600030101010101" pitchFamily="2" charset="-122"/>
            </a:endParaRPr>
          </a:p>
          <a:p>
            <a:pPr>
              <a:lnSpc>
                <a:spcPct val="150000"/>
              </a:lnSpc>
            </a:pPr>
            <a:r>
              <a:rPr lang="zh-CN" altLang="en-US" sz="1500" b="1" dirty="0" smtClean="0">
                <a:latin typeface="宋体" panose="02010600030101010101" pitchFamily="2" charset="-122"/>
                <a:ea typeface="宋体" panose="02010600030101010101" pitchFamily="2" charset="-122"/>
              </a:rPr>
              <a:t>卓越</a:t>
            </a:r>
            <a:r>
              <a:rPr lang="zh-CN" altLang="en-US" sz="1500" b="1" dirty="0">
                <a:latin typeface="宋体" panose="02010600030101010101" pitchFamily="2" charset="-122"/>
                <a:ea typeface="宋体" panose="02010600030101010101" pitchFamily="2" charset="-122"/>
              </a:rPr>
              <a:t>工程师计划试点专业</a:t>
            </a:r>
            <a:r>
              <a:rPr lang="zh-CN" altLang="en-US" sz="1500" dirty="0">
                <a:latin typeface="宋体" panose="02010600030101010101" pitchFamily="2" charset="-122"/>
                <a:ea typeface="宋体" panose="02010600030101010101" pitchFamily="2" charset="-122"/>
              </a:rPr>
              <a:t>：材料科学与</a:t>
            </a:r>
            <a:r>
              <a:rPr lang="zh-CN" altLang="en-US" sz="1500" dirty="0" smtClean="0">
                <a:latin typeface="宋体" panose="02010600030101010101" pitchFamily="2" charset="-122"/>
                <a:ea typeface="宋体" panose="02010600030101010101" pitchFamily="2" charset="-122"/>
              </a:rPr>
              <a:t>工程、机械</a:t>
            </a:r>
            <a:r>
              <a:rPr lang="zh-CN" altLang="en-US" sz="1500" dirty="0">
                <a:latin typeface="宋体" panose="02010600030101010101" pitchFamily="2" charset="-122"/>
                <a:ea typeface="宋体" panose="02010600030101010101" pitchFamily="2" charset="-122"/>
              </a:rPr>
              <a:t>设计制造及其</a:t>
            </a:r>
            <a:r>
              <a:rPr lang="zh-CN" altLang="en-US" sz="1500" dirty="0" smtClean="0">
                <a:latin typeface="宋体" panose="02010600030101010101" pitchFamily="2" charset="-122"/>
                <a:ea typeface="宋体" panose="02010600030101010101" pitchFamily="2" charset="-122"/>
              </a:rPr>
              <a:t>自动化、电气</a:t>
            </a:r>
            <a:r>
              <a:rPr lang="zh-CN" altLang="en-US" sz="1500" dirty="0">
                <a:latin typeface="宋体" panose="02010600030101010101" pitchFamily="2" charset="-122"/>
                <a:ea typeface="宋体" panose="02010600030101010101" pitchFamily="2" charset="-122"/>
              </a:rPr>
              <a:t>工程及其</a:t>
            </a:r>
            <a:r>
              <a:rPr lang="zh-CN" altLang="en-US" sz="1500" dirty="0" smtClean="0">
                <a:latin typeface="宋体" panose="02010600030101010101" pitchFamily="2" charset="-122"/>
                <a:ea typeface="宋体" panose="02010600030101010101" pitchFamily="2" charset="-122"/>
              </a:rPr>
              <a:t>自动化、软件工程、化学</a:t>
            </a:r>
            <a:r>
              <a:rPr lang="zh-CN" altLang="en-US" sz="1500" dirty="0">
                <a:latin typeface="宋体" panose="02010600030101010101" pitchFamily="2" charset="-122"/>
                <a:ea typeface="宋体" panose="02010600030101010101" pitchFamily="2" charset="-122"/>
              </a:rPr>
              <a:t>工艺与</a:t>
            </a:r>
            <a:r>
              <a:rPr lang="zh-CN" altLang="en-US" sz="1500" dirty="0" smtClean="0">
                <a:latin typeface="宋体" panose="02010600030101010101" pitchFamily="2" charset="-122"/>
                <a:ea typeface="宋体" panose="02010600030101010101" pitchFamily="2" charset="-122"/>
              </a:rPr>
              <a:t>工程、轻</a:t>
            </a:r>
            <a:r>
              <a:rPr lang="zh-CN" altLang="en-US" sz="1500" dirty="0">
                <a:latin typeface="宋体" panose="02010600030101010101" pitchFamily="2" charset="-122"/>
                <a:ea typeface="宋体" panose="02010600030101010101" pitchFamily="2" charset="-122"/>
              </a:rPr>
              <a:t>化工程</a:t>
            </a:r>
            <a:endParaRPr lang="en-US" altLang="zh-CN" sz="1500" dirty="0">
              <a:latin typeface="宋体" panose="02010600030101010101" pitchFamily="2" charset="-122"/>
              <a:ea typeface="宋体" panose="02010600030101010101" pitchFamily="2" charset="-122"/>
            </a:endParaRPr>
          </a:p>
          <a:p>
            <a:pPr>
              <a:lnSpc>
                <a:spcPct val="150000"/>
              </a:lnSpc>
            </a:pPr>
            <a:r>
              <a:rPr lang="zh-CN" altLang="en-US" sz="1500" b="1" dirty="0">
                <a:latin typeface="宋体" panose="02010600030101010101" pitchFamily="2" charset="-122"/>
                <a:ea typeface="宋体" panose="02010600030101010101" pitchFamily="2" charset="-122"/>
              </a:rPr>
              <a:t>上海市应用型</a:t>
            </a:r>
            <a:r>
              <a:rPr lang="zh-CN" altLang="en-US" sz="1500" b="1" dirty="0" smtClean="0">
                <a:latin typeface="宋体" panose="02010600030101010101" pitchFamily="2" charset="-122"/>
                <a:ea typeface="宋体" panose="02010600030101010101" pitchFamily="2" charset="-122"/>
              </a:rPr>
              <a:t>本科试点专业</a:t>
            </a:r>
            <a:r>
              <a:rPr lang="zh-CN" altLang="en-US" sz="1500" dirty="0" smtClean="0">
                <a:latin typeface="宋体" panose="02010600030101010101" pitchFamily="2" charset="-122"/>
                <a:ea typeface="宋体" panose="02010600030101010101" pitchFamily="2" charset="-122"/>
              </a:rPr>
              <a:t>：</a:t>
            </a:r>
            <a:r>
              <a:rPr lang="zh-CN" altLang="en-US" sz="1500" dirty="0">
                <a:latin typeface="宋体" panose="02010600030101010101" pitchFamily="2" charset="-122"/>
                <a:ea typeface="宋体" panose="02010600030101010101" pitchFamily="2" charset="-122"/>
              </a:rPr>
              <a:t>化学工程与工艺、电气工程及其自动化</a:t>
            </a:r>
            <a:r>
              <a:rPr lang="zh-CN" altLang="en-US" sz="1500" dirty="0" smtClean="0">
                <a:latin typeface="宋体" panose="02010600030101010101" pitchFamily="2" charset="-122"/>
                <a:ea typeface="宋体" panose="02010600030101010101" pitchFamily="2" charset="-122"/>
              </a:rPr>
              <a:t>、</a:t>
            </a:r>
            <a:r>
              <a:rPr lang="zh-CN" altLang="en-US" sz="1500" dirty="0">
                <a:latin typeface="宋体" panose="02010600030101010101" pitchFamily="2" charset="-122"/>
                <a:ea typeface="宋体" panose="02010600030101010101" pitchFamily="2" charset="-122"/>
              </a:rPr>
              <a:t>土木工程、风景园林、食品科学与工程</a:t>
            </a:r>
            <a:r>
              <a:rPr lang="zh-CN" altLang="en-US" sz="1500" dirty="0" smtClean="0">
                <a:latin typeface="宋体" panose="02010600030101010101" pitchFamily="2" charset="-122"/>
                <a:ea typeface="宋体" panose="02010600030101010101" pitchFamily="2" charset="-122"/>
              </a:rPr>
              <a:t>、</a:t>
            </a:r>
            <a:r>
              <a:rPr lang="zh-CN" altLang="en-US" sz="1500" dirty="0">
                <a:latin typeface="宋体" panose="02010600030101010101" pitchFamily="2" charset="-122"/>
                <a:ea typeface="宋体" panose="02010600030101010101" pitchFamily="2" charset="-122"/>
              </a:rPr>
              <a:t>机械设计制造及其自动化、材料科学与</a:t>
            </a:r>
            <a:r>
              <a:rPr lang="zh-CN" altLang="en-US" sz="1500" dirty="0" smtClean="0">
                <a:latin typeface="宋体" panose="02010600030101010101" pitchFamily="2" charset="-122"/>
                <a:ea typeface="宋体" panose="02010600030101010101" pitchFamily="2" charset="-122"/>
              </a:rPr>
              <a:t>工程</a:t>
            </a:r>
            <a:r>
              <a:rPr lang="zh-CN" altLang="en-US" sz="1500" dirty="0">
                <a:latin typeface="宋体" panose="02010600030101010101" pitchFamily="2" charset="-122"/>
                <a:ea typeface="宋体" panose="02010600030101010101" pitchFamily="2" charset="-122"/>
              </a:rPr>
              <a:t>、香料香精技术与工程、制药工程、软件工程、信息管理与</a:t>
            </a:r>
            <a:r>
              <a:rPr lang="zh-CN" altLang="en-US" sz="1500" dirty="0" smtClean="0">
                <a:latin typeface="宋体" panose="02010600030101010101" pitchFamily="2" charset="-122"/>
                <a:ea typeface="宋体" panose="02010600030101010101" pitchFamily="2" charset="-122"/>
              </a:rPr>
              <a:t>信息系统</a:t>
            </a:r>
            <a:endParaRPr lang="zh-CN" altLang="en-US" sz="1500" dirty="0">
              <a:latin typeface="宋体" panose="02010600030101010101" pitchFamily="2" charset="-122"/>
              <a:ea typeface="宋体" panose="02010600030101010101" pitchFamily="2" charset="-122"/>
            </a:endParaRPr>
          </a:p>
        </p:txBody>
      </p:sp>
      <p:sp>
        <p:nvSpPr>
          <p:cNvPr id="2" name="文本框 1"/>
          <p:cNvSpPr txBox="1"/>
          <p:nvPr/>
        </p:nvSpPr>
        <p:spPr>
          <a:xfrm>
            <a:off x="1198245" y="361315"/>
            <a:ext cx="1198880" cy="398780"/>
          </a:xfrm>
          <a:prstGeom prst="rect">
            <a:avLst/>
          </a:prstGeom>
          <a:noFill/>
        </p:spPr>
        <p:txBody>
          <a:bodyPr wrap="none" rtlCol="0" anchor="t">
            <a:spAutoFit/>
          </a:bodyPr>
          <a:lstStyle/>
          <a:p>
            <a:r>
              <a:rPr lang="zh-CN" altLang="en-US" sz="2000" dirty="0">
                <a:latin typeface="微软雅黑" panose="020B0503020204020204" pitchFamily="34" charset="-122"/>
                <a:ea typeface="微软雅黑" panose="020B0503020204020204" pitchFamily="34" charset="-122"/>
                <a:sym typeface="+mn-ea"/>
              </a:rPr>
              <a:t>特色专业</a:t>
            </a:r>
            <a:endParaRPr lang="zh-CN" altLang="en-US" sz="2000"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56937" y="359577"/>
            <a:ext cx="3083092" cy="39878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特色专业</a:t>
            </a:r>
            <a:endParaRPr lang="zh-CN" altLang="en-US" sz="2000" dirty="0">
              <a:latin typeface="微软雅黑" panose="020B0503020204020204" pitchFamily="34" charset="-122"/>
              <a:ea typeface="微软雅黑" panose="020B0503020204020204" pitchFamily="34" charset="-122"/>
            </a:endParaRPr>
          </a:p>
        </p:txBody>
      </p:sp>
      <p:sp>
        <p:nvSpPr>
          <p:cNvPr id="29" name="TextBox 28"/>
          <p:cNvSpPr txBox="1"/>
          <p:nvPr/>
        </p:nvSpPr>
        <p:spPr>
          <a:xfrm>
            <a:off x="3535418" y="2731695"/>
            <a:ext cx="804041" cy="460375"/>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文学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367744" y="1275964"/>
            <a:ext cx="8643620" cy="1383665"/>
          </a:xfrm>
          <a:prstGeom prst="rect">
            <a:avLst/>
          </a:prstGeom>
        </p:spPr>
        <p:txBody>
          <a:bodyPr wrap="none">
            <a:spAutoFit/>
          </a:bodyPr>
          <a:lstStyle/>
          <a:p>
            <a:pPr>
              <a:lnSpc>
                <a:spcPct val="150000"/>
              </a:lnSpc>
            </a:pPr>
            <a:r>
              <a:rPr lang="zh-CN" altLang="en-US" sz="1400" b="1" dirty="0">
                <a:solidFill>
                  <a:srgbClr val="A73119"/>
                </a:solidFill>
                <a:latin typeface="微软雅黑" panose="020B0503020204020204" pitchFamily="34" charset="-122"/>
                <a:ea typeface="微软雅黑" panose="020B0503020204020204" pitchFamily="34" charset="-122"/>
              </a:rPr>
              <a:t> </a:t>
            </a:r>
            <a:r>
              <a:rPr lang="zh-CN" altLang="en-US" sz="1400" b="1" dirty="0" smtClean="0">
                <a:latin typeface="宋体" panose="02010600030101010101" pitchFamily="2" charset="-122"/>
                <a:ea typeface="宋体" panose="02010600030101010101" pitchFamily="2" charset="-122"/>
              </a:rPr>
              <a:t>教育部目录外本科专业</a:t>
            </a:r>
            <a:r>
              <a:rPr lang="zh-CN" altLang="en-US" sz="1400" dirty="0" smtClean="0">
                <a:latin typeface="宋体" panose="02010600030101010101" pitchFamily="2" charset="-122"/>
                <a:ea typeface="宋体" panose="02010600030101010101" pitchFamily="2" charset="-122"/>
              </a:rPr>
              <a:t>：香料香精技术与工程、化妆品技术与工程</a:t>
            </a:r>
            <a:endParaRPr lang="en-US" altLang="zh-CN" sz="1400" dirty="0" smtClean="0">
              <a:latin typeface="宋体" panose="02010600030101010101" pitchFamily="2" charset="-122"/>
              <a:ea typeface="宋体" panose="02010600030101010101" pitchFamily="2" charset="-122"/>
            </a:endParaRPr>
          </a:p>
          <a:p>
            <a:pPr>
              <a:lnSpc>
                <a:spcPct val="150000"/>
              </a:lnSpc>
            </a:pPr>
            <a:endParaRPr lang="en-US" altLang="zh-CN" sz="1400" dirty="0" smtClean="0">
              <a:latin typeface="宋体" panose="02010600030101010101" pitchFamily="2" charset="-122"/>
              <a:ea typeface="宋体" panose="02010600030101010101" pitchFamily="2" charset="-122"/>
            </a:endParaRPr>
          </a:p>
          <a:p>
            <a:pPr>
              <a:lnSpc>
                <a:spcPct val="150000"/>
              </a:lnSpc>
            </a:pPr>
            <a:r>
              <a:rPr lang="zh-CN" altLang="en-US" sz="1400" b="1" dirty="0">
                <a:latin typeface="宋体" panose="02010600030101010101" pitchFamily="2" charset="-122"/>
                <a:ea typeface="宋体" panose="02010600030101010101" pitchFamily="2" charset="-122"/>
              </a:rPr>
              <a:t> </a:t>
            </a:r>
            <a:r>
              <a:rPr lang="zh-CN" altLang="en-US" sz="1400" b="1" dirty="0" smtClean="0">
                <a:latin typeface="宋体" panose="02010600030101010101" pitchFamily="2" charset="-122"/>
                <a:ea typeface="宋体" panose="02010600030101010101" pitchFamily="2" charset="-122"/>
              </a:rPr>
              <a:t>通过工程教育认证专业：</a:t>
            </a:r>
            <a:r>
              <a:rPr lang="zh-CN" altLang="en-US" sz="1400" dirty="0" smtClean="0">
                <a:latin typeface="宋体" panose="02010600030101010101" pitchFamily="2" charset="-122"/>
                <a:ea typeface="宋体" panose="02010600030101010101" pitchFamily="2" charset="-122"/>
              </a:rPr>
              <a:t>化学工程与工艺、土木工程、食品科学与工程</a:t>
            </a:r>
            <a:r>
              <a:rPr lang="en-US" altLang="zh-CN" sz="1400" dirty="0" smtClean="0">
                <a:latin typeface="宋体" panose="02010600030101010101" pitchFamily="2" charset="-122"/>
                <a:ea typeface="宋体" panose="02010600030101010101" pitchFamily="2" charset="-122"/>
              </a:rPr>
              <a:t>(</a:t>
            </a:r>
            <a:r>
              <a:rPr lang="zh-CN" altLang="en-US" sz="1400" dirty="0" smtClean="0">
                <a:latin typeface="宋体" panose="02010600030101010101" pitchFamily="2" charset="-122"/>
                <a:ea typeface="宋体" panose="02010600030101010101" pitchFamily="2" charset="-122"/>
              </a:rPr>
              <a:t>通过美国食品科技协会</a:t>
            </a:r>
            <a:r>
              <a:rPr lang="en-US" altLang="zh-CN" sz="1400" dirty="0" smtClean="0">
                <a:latin typeface="宋体" panose="02010600030101010101" pitchFamily="2" charset="-122"/>
                <a:ea typeface="宋体" panose="02010600030101010101" pitchFamily="2" charset="-122"/>
              </a:rPr>
              <a:t>IFT</a:t>
            </a:r>
            <a:r>
              <a:rPr lang="zh-CN" altLang="en-US" sz="1400" dirty="0" smtClean="0">
                <a:latin typeface="宋体" panose="02010600030101010101" pitchFamily="2" charset="-122"/>
                <a:ea typeface="宋体" panose="02010600030101010101" pitchFamily="2" charset="-122"/>
              </a:rPr>
              <a:t>认证）；</a:t>
            </a:r>
            <a:endParaRPr lang="en-US" altLang="zh-CN" sz="1400" dirty="0" smtClean="0">
              <a:latin typeface="宋体" panose="02010600030101010101" pitchFamily="2" charset="-122"/>
              <a:ea typeface="宋体" panose="02010600030101010101" pitchFamily="2" charset="-122"/>
            </a:endParaRPr>
          </a:p>
          <a:p>
            <a:pPr>
              <a:lnSpc>
                <a:spcPct val="150000"/>
              </a:lnSpc>
            </a:pPr>
            <a:r>
              <a:rPr lang="en-US" altLang="zh-CN" sz="1400" dirty="0">
                <a:latin typeface="宋体" panose="02010600030101010101" pitchFamily="2" charset="-122"/>
                <a:ea typeface="宋体" panose="02010600030101010101" pitchFamily="2" charset="-122"/>
              </a:rPr>
              <a:t> </a:t>
            </a:r>
            <a:r>
              <a:rPr lang="en-US" altLang="zh-CN" sz="1400" dirty="0" smtClean="0">
                <a:latin typeface="宋体" panose="02010600030101010101" pitchFamily="2" charset="-122"/>
                <a:ea typeface="宋体" panose="02010600030101010101" pitchFamily="2" charset="-122"/>
              </a:rPr>
              <a:t>                       </a:t>
            </a:r>
            <a:r>
              <a:rPr lang="zh-CN" altLang="en-US" sz="1400" dirty="0" smtClean="0">
                <a:latin typeface="宋体" panose="02010600030101010101" pitchFamily="2" charset="-122"/>
                <a:ea typeface="宋体" panose="02010600030101010101" pitchFamily="2" charset="-122"/>
              </a:rPr>
              <a:t>制药工程和材料科学与工程接受了工程教育认证专家进校检查</a:t>
            </a:r>
            <a:endParaRPr lang="zh-CN" altLang="en-US" sz="1400" dirty="0" smtClean="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文本框 2"/>
          <p:cNvSpPr txBox="1"/>
          <p:nvPr/>
        </p:nvSpPr>
        <p:spPr>
          <a:xfrm>
            <a:off x="1270963" y="333654"/>
            <a:ext cx="4395823" cy="39878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大学生活</a:t>
            </a:r>
            <a:r>
              <a:rPr lang="zh-CN" altLang="en-US" sz="2000" dirty="0" smtClean="0">
                <a:latin typeface="微软雅黑" panose="020B0503020204020204" pitchFamily="34" charset="-122"/>
                <a:ea typeface="微软雅黑" panose="020B0503020204020204" pitchFamily="34" charset="-122"/>
              </a:rPr>
              <a:t>动中心</a:t>
            </a:r>
            <a:endParaRPr lang="zh-CN" altLang="en-US" sz="2000" dirty="0" smtClean="0">
              <a:latin typeface="微软雅黑" panose="020B0503020204020204" pitchFamily="34" charset="-122"/>
              <a:ea typeface="微软雅黑" panose="020B0503020204020204" pitchFamily="34" charset="-122"/>
            </a:endParaRPr>
          </a:p>
        </p:txBody>
      </p:sp>
      <p:pic>
        <p:nvPicPr>
          <p:cNvPr id="8" name="Picture 15" descr="C:\Users\Administrator\Desktop\2018招生指南综合册子图片\2018招生指南综合册子图片\学生活动中心.JPG"/>
          <p:cNvPicPr>
            <a:picLocks noChangeAspect="1" noChangeArrowheads="1"/>
          </p:cNvPicPr>
          <p:nvPr/>
        </p:nvPicPr>
        <p:blipFill>
          <a:blip r:embed="rId1"/>
          <a:srcRect/>
          <a:stretch>
            <a:fillRect/>
          </a:stretch>
        </p:blipFill>
        <p:spPr bwMode="auto">
          <a:xfrm>
            <a:off x="638504" y="1029018"/>
            <a:ext cx="3372389" cy="1828824"/>
          </a:xfrm>
          <a:prstGeom prst="rect">
            <a:avLst/>
          </a:prstGeom>
          <a:noFill/>
          <a:ln w="9525">
            <a:noFill/>
            <a:miter lim="800000"/>
            <a:headEnd/>
            <a:tailEnd/>
          </a:ln>
        </p:spPr>
      </p:pic>
      <p:pic>
        <p:nvPicPr>
          <p:cNvPr id="9" name="Picture 13" descr="C:\Users\Administrator\Desktop\2018招生指南综合册子图片\2018招生指南综合册子图片\6.png"/>
          <p:cNvPicPr>
            <a:picLocks noChangeAspect="1" noChangeArrowheads="1"/>
          </p:cNvPicPr>
          <p:nvPr/>
        </p:nvPicPr>
        <p:blipFill>
          <a:blip r:embed="rId2"/>
          <a:srcRect/>
          <a:stretch>
            <a:fillRect/>
          </a:stretch>
        </p:blipFill>
        <p:spPr bwMode="auto">
          <a:xfrm>
            <a:off x="4635062" y="804129"/>
            <a:ext cx="3484658" cy="1820072"/>
          </a:xfrm>
          <a:prstGeom prst="rect">
            <a:avLst/>
          </a:prstGeom>
          <a:noFill/>
          <a:ln w="9525">
            <a:noFill/>
            <a:miter lim="800000"/>
            <a:headEnd/>
            <a:tailEnd/>
          </a:ln>
        </p:spPr>
      </p:pic>
      <p:pic>
        <p:nvPicPr>
          <p:cNvPr id="11" name="Picture 16" descr="C:\Users\Administrator\Desktop\2018招生指南综合册子图片\2018招生指南综合册子图片\学生学术休闲吧 (2).JPG"/>
          <p:cNvPicPr>
            <a:picLocks noChangeAspect="1" noChangeArrowheads="1"/>
          </p:cNvPicPr>
          <p:nvPr/>
        </p:nvPicPr>
        <p:blipFill>
          <a:blip r:embed="rId3"/>
          <a:srcRect/>
          <a:stretch>
            <a:fillRect/>
          </a:stretch>
        </p:blipFill>
        <p:spPr bwMode="auto">
          <a:xfrm>
            <a:off x="603032" y="2991825"/>
            <a:ext cx="3831021" cy="1987605"/>
          </a:xfrm>
          <a:prstGeom prst="rect">
            <a:avLst/>
          </a:prstGeom>
          <a:noFill/>
          <a:ln w="9525">
            <a:noFill/>
            <a:miter lim="800000"/>
            <a:headEnd/>
            <a:tailEnd/>
          </a:ln>
        </p:spPr>
      </p:pic>
      <p:pic>
        <p:nvPicPr>
          <p:cNvPr id="10" name="Picture 17"/>
          <p:cNvPicPr>
            <a:picLocks noChangeAspect="1" noChangeArrowheads="1"/>
          </p:cNvPicPr>
          <p:nvPr/>
        </p:nvPicPr>
        <p:blipFill>
          <a:blip r:embed="rId4"/>
          <a:srcRect/>
          <a:stretch>
            <a:fillRect/>
          </a:stretch>
        </p:blipFill>
        <p:spPr bwMode="auto">
          <a:xfrm>
            <a:off x="4725117" y="2695981"/>
            <a:ext cx="3643029" cy="198645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46277" y="360692"/>
            <a:ext cx="3083092" cy="398780"/>
          </a:xfrm>
          <a:prstGeom prst="rect">
            <a:avLst/>
          </a:prstGeom>
          <a:no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体育运动场馆</a:t>
            </a:r>
            <a:endParaRPr lang="zh-CN" altLang="en-US" sz="2000" dirty="0" smtClean="0">
              <a:latin typeface="微软雅黑" panose="020B0503020204020204" pitchFamily="34" charset="-122"/>
              <a:ea typeface="微软雅黑" panose="020B0503020204020204" pitchFamily="34" charset="-122"/>
            </a:endParaRPr>
          </a:p>
        </p:txBody>
      </p:sp>
      <p:pic>
        <p:nvPicPr>
          <p:cNvPr id="7" name="Picture 13" descr="C:\Users\Administrator\Desktop\2018招生指南综合册子图片\2018招生指南综合册子图片\体育场.jpg"/>
          <p:cNvPicPr>
            <a:picLocks noChangeAspect="1" noChangeArrowheads="1"/>
          </p:cNvPicPr>
          <p:nvPr/>
        </p:nvPicPr>
        <p:blipFill>
          <a:blip r:embed="rId1"/>
          <a:srcRect/>
          <a:stretch>
            <a:fillRect/>
          </a:stretch>
        </p:blipFill>
        <p:spPr bwMode="auto">
          <a:xfrm>
            <a:off x="472965" y="1053511"/>
            <a:ext cx="3145220" cy="1863188"/>
          </a:xfrm>
          <a:prstGeom prst="rect">
            <a:avLst/>
          </a:prstGeom>
          <a:noFill/>
          <a:ln w="9525">
            <a:noFill/>
            <a:miter lim="800000"/>
            <a:headEnd/>
            <a:tailEnd/>
          </a:ln>
        </p:spPr>
      </p:pic>
      <p:pic>
        <p:nvPicPr>
          <p:cNvPr id="8" name="Picture 14" descr="C:\Users\Administrator\Desktop\2018招生指南综合册子图片\2018招生指南综合册子图片\体育馆.JPG"/>
          <p:cNvPicPr>
            <a:picLocks noChangeAspect="1" noChangeArrowheads="1"/>
          </p:cNvPicPr>
          <p:nvPr/>
        </p:nvPicPr>
        <p:blipFill>
          <a:blip r:embed="rId2"/>
          <a:srcRect/>
          <a:stretch>
            <a:fillRect/>
          </a:stretch>
        </p:blipFill>
        <p:spPr bwMode="auto">
          <a:xfrm>
            <a:off x="4329430" y="1038860"/>
            <a:ext cx="3422650" cy="1877695"/>
          </a:xfrm>
          <a:prstGeom prst="rect">
            <a:avLst/>
          </a:prstGeom>
          <a:noFill/>
          <a:ln w="9525">
            <a:noFill/>
            <a:miter lim="800000"/>
            <a:headEnd/>
            <a:tailEnd/>
          </a:ln>
        </p:spPr>
      </p:pic>
      <p:pic>
        <p:nvPicPr>
          <p:cNvPr id="9" name="Picture 16" descr="C:\Users\Administrator\Desktop\2018招生指南综合册子图片\2018招生指南综合册子图片\学校运动会.JPG"/>
          <p:cNvPicPr>
            <a:picLocks noChangeAspect="1" noChangeArrowheads="1"/>
          </p:cNvPicPr>
          <p:nvPr/>
        </p:nvPicPr>
        <p:blipFill>
          <a:blip r:embed="rId3"/>
          <a:srcRect/>
          <a:stretch>
            <a:fillRect/>
          </a:stretch>
        </p:blipFill>
        <p:spPr bwMode="auto">
          <a:xfrm>
            <a:off x="3523594" y="3210654"/>
            <a:ext cx="2415707" cy="1649385"/>
          </a:xfrm>
          <a:prstGeom prst="rect">
            <a:avLst/>
          </a:prstGeom>
          <a:noFill/>
          <a:ln w="9525">
            <a:noFill/>
            <a:miter lim="800000"/>
            <a:headEnd/>
            <a:tailEnd/>
          </a:ln>
        </p:spPr>
      </p:pic>
      <p:pic>
        <p:nvPicPr>
          <p:cNvPr id="10" name="Picture 8"/>
          <p:cNvPicPr>
            <a:picLocks noChangeAspect="1" noChangeArrowheads="1"/>
          </p:cNvPicPr>
          <p:nvPr/>
        </p:nvPicPr>
        <p:blipFill>
          <a:blip r:embed="rId4"/>
          <a:srcRect/>
          <a:stretch>
            <a:fillRect/>
          </a:stretch>
        </p:blipFill>
        <p:spPr bwMode="auto">
          <a:xfrm>
            <a:off x="447388" y="3183515"/>
            <a:ext cx="2808431" cy="1692239"/>
          </a:xfrm>
          <a:prstGeom prst="rect">
            <a:avLst/>
          </a:prstGeom>
          <a:noFill/>
          <a:ln w="9525">
            <a:noFill/>
            <a:miter lim="800000"/>
            <a:headEnd/>
            <a:tailEnd/>
          </a:ln>
        </p:spPr>
      </p:pic>
      <p:pic>
        <p:nvPicPr>
          <p:cNvPr id="11" name="Picture 15" descr="C:\Users\Administrator\Desktop\2018招生指南综合册子图片\2018招生指南综合册子图片\运动.jpg"/>
          <p:cNvPicPr>
            <a:picLocks noChangeAspect="1" noChangeArrowheads="1"/>
          </p:cNvPicPr>
          <p:nvPr/>
        </p:nvPicPr>
        <p:blipFill>
          <a:blip r:embed="rId5"/>
          <a:srcRect/>
          <a:stretch>
            <a:fillRect/>
          </a:stretch>
        </p:blipFill>
        <p:spPr bwMode="auto">
          <a:xfrm>
            <a:off x="6779173" y="3283845"/>
            <a:ext cx="2364827" cy="16527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4385039" y="768087"/>
            <a:ext cx="1745762" cy="414020"/>
          </a:xfrm>
          <a:prstGeom prst="rect">
            <a:avLst/>
          </a:prstGeom>
          <a:noFill/>
        </p:spPr>
        <p:txBody>
          <a:bodyPr>
            <a:spAutoFit/>
          </a:bodyPr>
          <a:lstStyle/>
          <a:p>
            <a:pPr marR="0" defTabSz="914400" eaLnBrk="1" fontAlgn="auto" hangingPunct="1">
              <a:spcBef>
                <a:spcPts val="0"/>
              </a:spcBef>
              <a:spcAft>
                <a:spcPts val="0"/>
              </a:spcAft>
              <a:buClrTx/>
              <a:buSzTx/>
              <a:buFontTx/>
              <a:buNone/>
              <a:defRPr/>
            </a:pPr>
            <a:r>
              <a:rPr kumimoji="0" lang="zh-CN" altLang="en-US" sz="2100" b="1" kern="1200" cap="none" spc="300" normalizeH="0" baseline="0" noProof="0" dirty="0">
                <a:latin typeface="微软雅黑" panose="020B0503020204020204" pitchFamily="34" charset="-122"/>
                <a:ea typeface="微软雅黑" panose="020B0503020204020204" pitchFamily="34" charset="-122"/>
                <a:cs typeface="+mn-cs"/>
                <a:sym typeface="+mn-ea"/>
              </a:rPr>
              <a:t>办学理念   </a:t>
            </a:r>
            <a:endParaRPr kumimoji="0" lang="zh-CN" altLang="en-US" sz="2100" b="1" kern="1200" cap="none" spc="300" normalizeH="0" baseline="0" noProof="0" dirty="0">
              <a:latin typeface="微软雅黑" panose="020B0503020204020204" pitchFamily="34" charset="-122"/>
              <a:ea typeface="微软雅黑" panose="020B0503020204020204" pitchFamily="34" charset="-122"/>
              <a:cs typeface="+mn-cs"/>
              <a:sym typeface="+mn-ea"/>
            </a:endParaRPr>
          </a:p>
        </p:txBody>
      </p:sp>
      <p:pic>
        <p:nvPicPr>
          <p:cNvPr id="6147" name="Picture 2"/>
          <p:cNvPicPr preferRelativeResize="0"/>
          <p:nvPr/>
        </p:nvPicPr>
        <p:blipFill>
          <a:blip r:embed="rId1"/>
          <a:stretch>
            <a:fillRect/>
          </a:stretch>
        </p:blipFill>
        <p:spPr>
          <a:xfrm>
            <a:off x="1355560" y="1726708"/>
            <a:ext cx="2160172" cy="2160172"/>
          </a:xfrm>
          <a:prstGeom prst="rect">
            <a:avLst/>
          </a:prstGeom>
          <a:noFill/>
          <a:ln w="9525">
            <a:noFill/>
          </a:ln>
        </p:spPr>
      </p:pic>
      <p:pic>
        <p:nvPicPr>
          <p:cNvPr id="6148" name="图片 2" descr="图片1"/>
          <p:cNvPicPr>
            <a:picLocks noChangeAspect="1"/>
          </p:cNvPicPr>
          <p:nvPr/>
        </p:nvPicPr>
        <p:blipFill>
          <a:blip r:embed="rId2"/>
          <a:stretch>
            <a:fillRect/>
          </a:stretch>
        </p:blipFill>
        <p:spPr>
          <a:xfrm>
            <a:off x="3402602" y="1640968"/>
            <a:ext cx="4265565" cy="1920814"/>
          </a:xfrm>
          <a:prstGeom prst="rect">
            <a:avLst/>
          </a:prstGeom>
          <a:noFill/>
          <a:ln w="9525">
            <a:noFill/>
          </a:ln>
        </p:spPr>
      </p:pic>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70389" y="330495"/>
            <a:ext cx="5838323" cy="398780"/>
          </a:xfrm>
          <a:prstGeom prst="rect">
            <a:avLst/>
          </a:prstGeom>
          <a:no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学生公寓</a:t>
            </a:r>
            <a:endParaRPr lang="zh-CN" altLang="en-US" sz="2000" dirty="0" smtClean="0">
              <a:latin typeface="微软雅黑" panose="020B0503020204020204" pitchFamily="34" charset="-122"/>
              <a:ea typeface="微软雅黑" panose="020B0503020204020204" pitchFamily="34" charset="-122"/>
            </a:endParaRPr>
          </a:p>
        </p:txBody>
      </p:sp>
      <p:pic>
        <p:nvPicPr>
          <p:cNvPr id="5" name="Picture 26" descr="C:\Users\Administrator\Desktop\2018招生指南综合册子图片\2018招生指南综合册子图片\学生宿舍 (4).JPG"/>
          <p:cNvPicPr>
            <a:picLocks noChangeAspect="1" noChangeArrowheads="1"/>
          </p:cNvPicPr>
          <p:nvPr/>
        </p:nvPicPr>
        <p:blipFill>
          <a:blip r:embed="rId1"/>
          <a:srcRect/>
          <a:stretch>
            <a:fillRect/>
          </a:stretch>
        </p:blipFill>
        <p:spPr bwMode="auto">
          <a:xfrm>
            <a:off x="6214745" y="3375025"/>
            <a:ext cx="2423160" cy="1513840"/>
          </a:xfrm>
          <a:prstGeom prst="rect">
            <a:avLst/>
          </a:prstGeom>
          <a:noFill/>
          <a:ln w="9525">
            <a:noFill/>
            <a:miter lim="800000"/>
            <a:headEnd/>
            <a:tailEnd/>
          </a:ln>
        </p:spPr>
      </p:pic>
      <p:pic>
        <p:nvPicPr>
          <p:cNvPr id="6" name="Picture 25" descr="C:\Users\Administrator\Desktop\2018招生指南综合册子图片\2018招生指南综合册子图片\学生宿舍 (3).JPG"/>
          <p:cNvPicPr>
            <a:picLocks noChangeAspect="1" noChangeArrowheads="1"/>
          </p:cNvPicPr>
          <p:nvPr/>
        </p:nvPicPr>
        <p:blipFill>
          <a:blip r:embed="rId2"/>
          <a:srcRect/>
          <a:stretch>
            <a:fillRect/>
          </a:stretch>
        </p:blipFill>
        <p:spPr bwMode="auto">
          <a:xfrm>
            <a:off x="3933322" y="3374156"/>
            <a:ext cx="2213743" cy="1557702"/>
          </a:xfrm>
          <a:prstGeom prst="rect">
            <a:avLst/>
          </a:prstGeom>
          <a:noFill/>
          <a:ln w="9525">
            <a:noFill/>
            <a:miter lim="800000"/>
            <a:headEnd/>
            <a:tailEnd/>
          </a:ln>
        </p:spPr>
      </p:pic>
      <p:pic>
        <p:nvPicPr>
          <p:cNvPr id="7" name="Picture 27" descr="C:\Users\Administrator\Desktop\2018招生指南综合册子图片\2018招生指南综合册子图片\宿舍.JPG"/>
          <p:cNvPicPr>
            <a:picLocks noChangeAspect="1" noChangeArrowheads="1"/>
          </p:cNvPicPr>
          <p:nvPr/>
        </p:nvPicPr>
        <p:blipFill>
          <a:blip r:embed="rId3"/>
          <a:srcRect/>
          <a:stretch>
            <a:fillRect/>
          </a:stretch>
        </p:blipFill>
        <p:spPr bwMode="auto">
          <a:xfrm>
            <a:off x="4306570" y="1143000"/>
            <a:ext cx="4331335" cy="2037715"/>
          </a:xfrm>
          <a:prstGeom prst="rect">
            <a:avLst/>
          </a:prstGeom>
          <a:noFill/>
          <a:ln w="9525">
            <a:noFill/>
            <a:miter lim="800000"/>
            <a:headEnd/>
            <a:tailEnd/>
          </a:ln>
        </p:spPr>
      </p:pic>
      <p:pic>
        <p:nvPicPr>
          <p:cNvPr id="8" name="Picture 24" descr="C:\Users\Administrator\Desktop\2018招生指南综合册子图片\2018招生指南综合册子图片\学生宿舍 (1).JPG"/>
          <p:cNvPicPr>
            <a:picLocks noChangeAspect="1" noChangeArrowheads="1"/>
          </p:cNvPicPr>
          <p:nvPr/>
        </p:nvPicPr>
        <p:blipFill>
          <a:blip r:embed="rId4"/>
          <a:srcRect/>
          <a:stretch>
            <a:fillRect/>
          </a:stretch>
        </p:blipFill>
        <p:spPr bwMode="auto">
          <a:xfrm>
            <a:off x="557920" y="1029018"/>
            <a:ext cx="3175881" cy="39555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276692" y="347264"/>
            <a:ext cx="1452880" cy="398780"/>
          </a:xfrm>
          <a:prstGeom prst="rect">
            <a:avLst/>
          </a:prstGeom>
        </p:spPr>
        <p:txBody>
          <a:bodyPr wrap="none">
            <a:spAutoFit/>
          </a:bodyPr>
          <a:lstStyle/>
          <a:p>
            <a:r>
              <a:rPr lang="zh-CN" altLang="en-US" sz="2000" dirty="0" smtClean="0">
                <a:latin typeface="微软雅黑" panose="020B0503020204020204" pitchFamily="34" charset="-122"/>
                <a:ea typeface="微软雅黑" panose="020B0503020204020204" pitchFamily="34" charset="-122"/>
              </a:rPr>
              <a:t>食堂和美食</a:t>
            </a:r>
            <a:endParaRPr lang="zh-CN" altLang="en-US" sz="2000" dirty="0" smtClean="0">
              <a:latin typeface="微软雅黑" panose="020B0503020204020204" pitchFamily="34" charset="-122"/>
              <a:ea typeface="微软雅黑" panose="020B0503020204020204" pitchFamily="34" charset="-122"/>
            </a:endParaRPr>
          </a:p>
        </p:txBody>
      </p:sp>
      <p:pic>
        <p:nvPicPr>
          <p:cNvPr id="1026" name="Picture 2" descr="C:\Users\Administrator\Desktop\微信图片_20200624091622.jpg"/>
          <p:cNvPicPr>
            <a:picLocks noChangeAspect="1" noChangeArrowheads="1"/>
          </p:cNvPicPr>
          <p:nvPr/>
        </p:nvPicPr>
        <p:blipFill>
          <a:blip r:embed="rId1"/>
          <a:srcRect/>
          <a:stretch>
            <a:fillRect/>
          </a:stretch>
        </p:blipFill>
        <p:spPr bwMode="auto">
          <a:xfrm>
            <a:off x="6288776" y="1135435"/>
            <a:ext cx="2855224" cy="3819196"/>
          </a:xfrm>
          <a:prstGeom prst="rect">
            <a:avLst/>
          </a:prstGeom>
          <a:noFill/>
        </p:spPr>
      </p:pic>
      <p:pic>
        <p:nvPicPr>
          <p:cNvPr id="1027" name="Picture 3" descr="C:\Users\Administrator\Desktop\2019年11月美食节\IMG_0290.JPG"/>
          <p:cNvPicPr>
            <a:picLocks noChangeAspect="1" noChangeArrowheads="1"/>
          </p:cNvPicPr>
          <p:nvPr/>
        </p:nvPicPr>
        <p:blipFill>
          <a:blip r:embed="rId2"/>
          <a:srcRect/>
          <a:stretch>
            <a:fillRect/>
          </a:stretch>
        </p:blipFill>
        <p:spPr bwMode="auto">
          <a:xfrm>
            <a:off x="141890" y="1147681"/>
            <a:ext cx="2991507" cy="3842422"/>
          </a:xfrm>
          <a:prstGeom prst="rect">
            <a:avLst/>
          </a:prstGeom>
          <a:noFill/>
        </p:spPr>
      </p:pic>
      <p:pic>
        <p:nvPicPr>
          <p:cNvPr id="1028" name="Picture 4" descr="C:\Users\Administrator\Desktop\2019年11月美食节\DSC_9252.JPG"/>
          <p:cNvPicPr>
            <a:picLocks noChangeAspect="1" noChangeArrowheads="1"/>
          </p:cNvPicPr>
          <p:nvPr/>
        </p:nvPicPr>
        <p:blipFill>
          <a:blip r:embed="rId3"/>
          <a:srcRect/>
          <a:stretch>
            <a:fillRect/>
          </a:stretch>
        </p:blipFill>
        <p:spPr bwMode="auto">
          <a:xfrm>
            <a:off x="3219687" y="3050946"/>
            <a:ext cx="3085535" cy="1903686"/>
          </a:xfrm>
          <a:prstGeom prst="rect">
            <a:avLst/>
          </a:prstGeom>
          <a:noFill/>
        </p:spPr>
      </p:pic>
      <p:pic>
        <p:nvPicPr>
          <p:cNvPr id="12" name="Picture 17" descr="C:\Users\Administrator\Desktop\2018招生指南综合册子图片\2018招生指南综合册子图片\食堂 (1).JPG"/>
          <p:cNvPicPr>
            <a:picLocks noChangeAspect="1" noChangeArrowheads="1"/>
          </p:cNvPicPr>
          <p:nvPr/>
        </p:nvPicPr>
        <p:blipFill>
          <a:blip r:embed="rId4"/>
          <a:srcRect/>
          <a:stretch>
            <a:fillRect/>
          </a:stretch>
        </p:blipFill>
        <p:spPr bwMode="auto">
          <a:xfrm>
            <a:off x="3214489" y="1135857"/>
            <a:ext cx="3149432" cy="18435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4"/>
          <p:cNvSpPr txBox="1"/>
          <p:nvPr/>
        </p:nvSpPr>
        <p:spPr>
          <a:xfrm>
            <a:off x="623819" y="843713"/>
            <a:ext cx="7993709" cy="2445385"/>
          </a:xfrm>
          <a:prstGeom prst="rect">
            <a:avLst/>
          </a:prstGeom>
          <a:noFill/>
        </p:spPr>
        <p:txBody>
          <a:bodyPr wrap="square" rtlCol="0">
            <a:spAutoFit/>
          </a:bodyPr>
          <a:lstStyle/>
          <a:p>
            <a:endParaRPr lang="en-US" altLang="zh-CN" sz="1800" dirty="0">
              <a:latin typeface="微软雅黑" panose="020B0503020204020204" pitchFamily="34" charset="-122"/>
              <a:ea typeface="微软雅黑" panose="020B0503020204020204" pitchFamily="34" charset="-122"/>
            </a:endParaRPr>
          </a:p>
          <a:p>
            <a:pPr>
              <a:lnSpc>
                <a:spcPct val="150000"/>
              </a:lnSpc>
            </a:pPr>
            <a:r>
              <a:rPr lang="en-US" altLang="zh-CN" sz="1500" dirty="0" smtClean="0">
                <a:latin typeface="宋体" panose="02010600030101010101" pitchFamily="2" charset="-122"/>
                <a:ea typeface="宋体" panose="02010600030101010101" pitchFamily="2" charset="-122"/>
              </a:rPr>
              <a:t>1</a:t>
            </a:r>
            <a:r>
              <a:rPr lang="zh-CN" altLang="en-US" sz="1500" dirty="0" smtClean="0">
                <a:latin typeface="宋体" panose="02010600030101010101" pitchFamily="2" charset="-122"/>
                <a:ea typeface="宋体" panose="02010600030101010101" pitchFamily="2" charset="-122"/>
              </a:rPr>
              <a:t>、招生省市覆盖了除北京、天津和海南之外的所有省市</a:t>
            </a:r>
            <a:endParaRPr lang="en-US" altLang="zh-CN" sz="1500" dirty="0" smtClean="0">
              <a:latin typeface="宋体" panose="02010600030101010101" pitchFamily="2" charset="-122"/>
              <a:ea typeface="宋体" panose="02010600030101010101" pitchFamily="2" charset="-122"/>
            </a:endParaRPr>
          </a:p>
          <a:p>
            <a:pPr>
              <a:lnSpc>
                <a:spcPct val="150000"/>
              </a:lnSpc>
            </a:pPr>
            <a:r>
              <a:rPr lang="en-US" altLang="zh-CN" sz="1500" dirty="0" smtClean="0">
                <a:latin typeface="宋体" panose="02010600030101010101" pitchFamily="2" charset="-122"/>
                <a:ea typeface="宋体" panose="02010600030101010101" pitchFamily="2" charset="-122"/>
              </a:rPr>
              <a:t>2</a:t>
            </a:r>
            <a:r>
              <a:rPr lang="zh-CN" altLang="en-US" sz="1500" dirty="0" smtClean="0">
                <a:latin typeface="宋体" panose="02010600030101010101" pitchFamily="2" charset="-122"/>
                <a:ea typeface="宋体" panose="02010600030101010101" pitchFamily="2" charset="-122"/>
              </a:rPr>
              <a:t>、生源质量快速提升，在</a:t>
            </a:r>
            <a:r>
              <a:rPr lang="en-US" altLang="zh-CN" sz="1500" dirty="0" smtClean="0">
                <a:latin typeface="宋体" panose="02010600030101010101" pitchFamily="2" charset="-122"/>
                <a:ea typeface="宋体" panose="02010600030101010101" pitchFamily="2" charset="-122"/>
              </a:rPr>
              <a:t>17</a:t>
            </a:r>
            <a:r>
              <a:rPr lang="zh-CN" altLang="en-US" sz="1500" dirty="0" smtClean="0">
                <a:latin typeface="宋体" panose="02010600030101010101" pitchFamily="2" charset="-122"/>
                <a:ea typeface="宋体" panose="02010600030101010101" pitchFamily="2" charset="-122"/>
              </a:rPr>
              <a:t>个省市录取生源均在一本线上，占外省市秋招生源总数的</a:t>
            </a:r>
            <a:r>
              <a:rPr lang="en-US" altLang="zh-CN" sz="1500" dirty="0" smtClean="0">
                <a:latin typeface="宋体" panose="02010600030101010101" pitchFamily="2" charset="-122"/>
                <a:ea typeface="宋体" panose="02010600030101010101" pitchFamily="2" charset="-122"/>
              </a:rPr>
              <a:t>83.67%</a:t>
            </a:r>
            <a:endParaRPr lang="en-US" altLang="zh-CN" sz="1500" dirty="0" smtClean="0">
              <a:latin typeface="宋体" panose="02010600030101010101" pitchFamily="2" charset="-122"/>
              <a:ea typeface="宋体" panose="02010600030101010101" pitchFamily="2" charset="-122"/>
            </a:endParaRPr>
          </a:p>
          <a:p>
            <a:pPr>
              <a:lnSpc>
                <a:spcPct val="150000"/>
              </a:lnSpc>
            </a:pPr>
            <a:r>
              <a:rPr lang="en-US" altLang="zh-CN" sz="1500" dirty="0" smtClean="0">
                <a:latin typeface="宋体" panose="02010600030101010101" pitchFamily="2" charset="-122"/>
                <a:ea typeface="宋体" panose="02010600030101010101" pitchFamily="2" charset="-122"/>
              </a:rPr>
              <a:t>3</a:t>
            </a:r>
            <a:r>
              <a:rPr lang="zh-CN" altLang="en-US" sz="1500" dirty="0" smtClean="0">
                <a:latin typeface="宋体" panose="02010600030101010101" pitchFamily="2" charset="-122"/>
                <a:ea typeface="宋体" panose="02010600030101010101" pitchFamily="2" charset="-122"/>
              </a:rPr>
              <a:t>、录取的最高分考生超一本线</a:t>
            </a:r>
            <a:r>
              <a:rPr lang="en-US" altLang="zh-CN" sz="1500" dirty="0" smtClean="0">
                <a:latin typeface="宋体" panose="02010600030101010101" pitchFamily="2" charset="-122"/>
                <a:ea typeface="宋体" panose="02010600030101010101" pitchFamily="2" charset="-122"/>
              </a:rPr>
              <a:t>107</a:t>
            </a:r>
            <a:r>
              <a:rPr lang="zh-CN" altLang="en-US" sz="1500" dirty="0" smtClean="0">
                <a:latin typeface="宋体" panose="02010600030101010101" pitchFamily="2" charset="-122"/>
                <a:ea typeface="宋体" panose="02010600030101010101" pitchFamily="2" charset="-122"/>
              </a:rPr>
              <a:t>分</a:t>
            </a:r>
            <a:endParaRPr lang="en-US" altLang="zh-CN" sz="1500" dirty="0" smtClean="0">
              <a:latin typeface="宋体" panose="02010600030101010101" pitchFamily="2" charset="-122"/>
              <a:ea typeface="宋体" panose="02010600030101010101" pitchFamily="2" charset="-122"/>
            </a:endParaRPr>
          </a:p>
          <a:p>
            <a:pPr>
              <a:lnSpc>
                <a:spcPct val="150000"/>
              </a:lnSpc>
            </a:pPr>
            <a:r>
              <a:rPr lang="en-US" altLang="zh-CN" sz="1500" dirty="0" smtClean="0">
                <a:latin typeface="宋体" panose="02010600030101010101" pitchFamily="2" charset="-122"/>
                <a:ea typeface="宋体" panose="02010600030101010101" pitchFamily="2" charset="-122"/>
              </a:rPr>
              <a:t>4</a:t>
            </a:r>
            <a:r>
              <a:rPr lang="zh-CN" altLang="en-US" sz="1500" dirty="0" smtClean="0">
                <a:latin typeface="宋体" panose="02010600030101010101" pitchFamily="2" charset="-122"/>
                <a:ea typeface="宋体" panose="02010600030101010101" pitchFamily="2" charset="-122"/>
              </a:rPr>
              <a:t>、</a:t>
            </a:r>
            <a:r>
              <a:rPr lang="en-US" altLang="zh-CN" sz="1500" dirty="0" smtClean="0">
                <a:latin typeface="宋体" panose="02010600030101010101" pitchFamily="2" charset="-122"/>
                <a:ea typeface="宋体" panose="02010600030101010101" pitchFamily="2" charset="-122"/>
              </a:rPr>
              <a:t>28</a:t>
            </a:r>
            <a:r>
              <a:rPr lang="zh-CN" altLang="en-US" sz="1500" dirty="0" smtClean="0">
                <a:latin typeface="宋体" panose="02010600030101010101" pitchFamily="2" charset="-122"/>
                <a:ea typeface="宋体" panose="02010600030101010101" pitchFamily="2" charset="-122"/>
              </a:rPr>
              <a:t>个省市中有</a:t>
            </a:r>
            <a:r>
              <a:rPr lang="en-US" altLang="zh-CN" sz="1500" dirty="0" smtClean="0">
                <a:latin typeface="宋体" panose="02010600030101010101" pitchFamily="2" charset="-122"/>
                <a:ea typeface="宋体" panose="02010600030101010101" pitchFamily="2" charset="-122"/>
              </a:rPr>
              <a:t>25</a:t>
            </a:r>
            <a:r>
              <a:rPr lang="zh-CN" altLang="en-US" sz="1500" dirty="0" smtClean="0">
                <a:latin typeface="宋体" panose="02010600030101010101" pitchFamily="2" charset="-122"/>
                <a:ea typeface="宋体" panose="02010600030101010101" pitchFamily="2" charset="-122"/>
              </a:rPr>
              <a:t>个省市的平均分超一本线</a:t>
            </a:r>
            <a:endParaRPr lang="en-US" altLang="zh-CN" sz="1500" dirty="0" smtClean="0">
              <a:latin typeface="宋体" panose="02010600030101010101" pitchFamily="2" charset="-122"/>
              <a:ea typeface="宋体" panose="02010600030101010101" pitchFamily="2" charset="-122"/>
            </a:endParaRPr>
          </a:p>
          <a:p>
            <a:pPr>
              <a:lnSpc>
                <a:spcPct val="150000"/>
              </a:lnSpc>
            </a:pPr>
            <a:r>
              <a:rPr lang="en-US" altLang="zh-CN" sz="1500" dirty="0" smtClean="0">
                <a:latin typeface="宋体" panose="02010600030101010101" pitchFamily="2" charset="-122"/>
                <a:ea typeface="宋体" panose="02010600030101010101" pitchFamily="2" charset="-122"/>
              </a:rPr>
              <a:t>5</a:t>
            </a:r>
            <a:r>
              <a:rPr lang="zh-CN" altLang="en-US" sz="1500" dirty="0" smtClean="0">
                <a:latin typeface="宋体" panose="02010600030101010101" pitchFamily="2" charset="-122"/>
                <a:ea typeface="宋体" panose="02010600030101010101" pitchFamily="2" charset="-122"/>
              </a:rPr>
              <a:t>、香料香精技术与工程、化妆品技术与工程组成的专业组录取最低分不断上涨，</a:t>
            </a:r>
            <a:r>
              <a:rPr lang="en-US" altLang="zh-CN" sz="1500" dirty="0" smtClean="0">
                <a:latin typeface="宋体" panose="02010600030101010101" pitchFamily="2" charset="-122"/>
                <a:ea typeface="宋体" panose="02010600030101010101" pitchFamily="2" charset="-122"/>
              </a:rPr>
              <a:t>2020</a:t>
            </a:r>
            <a:r>
              <a:rPr lang="zh-CN" altLang="en-US" sz="1500" dirty="0" smtClean="0">
                <a:latin typeface="宋体" panose="02010600030101010101" pitchFamily="2" charset="-122"/>
                <a:ea typeface="宋体" panose="02010600030101010101" pitchFamily="2" charset="-122"/>
              </a:rPr>
              <a:t>年达</a:t>
            </a:r>
            <a:r>
              <a:rPr lang="en-US" altLang="zh-CN" sz="1500" dirty="0" smtClean="0">
                <a:latin typeface="宋体" panose="02010600030101010101" pitchFamily="2" charset="-122"/>
                <a:ea typeface="宋体" panose="02010600030101010101" pitchFamily="2" charset="-122"/>
              </a:rPr>
              <a:t>485</a:t>
            </a:r>
            <a:r>
              <a:rPr lang="zh-CN" altLang="en-US" sz="1500" dirty="0" smtClean="0">
                <a:latin typeface="宋体" panose="02010600030101010101" pitchFamily="2" charset="-122"/>
                <a:ea typeface="宋体" panose="02010600030101010101" pitchFamily="2" charset="-122"/>
              </a:rPr>
              <a:t>分（选考科目为物理或化学）</a:t>
            </a:r>
            <a:endParaRPr lang="zh-CN" altLang="en-US" sz="1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276985" y="317500"/>
            <a:ext cx="2468880" cy="368300"/>
          </a:xfrm>
          <a:prstGeom prst="rect">
            <a:avLst/>
          </a:prstGeom>
          <a:noFill/>
        </p:spPr>
        <p:txBody>
          <a:bodyPr wrap="none" rtlCol="0" anchor="t">
            <a:spAutoFit/>
          </a:bodyPr>
          <a:lstStyle/>
          <a:p>
            <a:r>
              <a:rPr lang="zh-CN" altLang="en-US" dirty="0">
                <a:latin typeface="微软雅黑" panose="020B0503020204020204" pitchFamily="34" charset="-122"/>
                <a:ea typeface="微软雅黑" panose="020B0503020204020204" pitchFamily="34" charset="-122"/>
                <a:sym typeface="+mn-ea"/>
              </a:rPr>
              <a:t>招生政</a:t>
            </a:r>
            <a:r>
              <a:rPr lang="zh-CN" altLang="en-US" dirty="0" smtClean="0">
                <a:latin typeface="微软雅黑" panose="020B0503020204020204" pitchFamily="34" charset="-122"/>
                <a:ea typeface="微软雅黑" panose="020B0503020204020204" pitchFamily="34" charset="-122"/>
                <a:sym typeface="+mn-ea"/>
              </a:rPr>
              <a:t>策（招生概况）</a:t>
            </a:r>
            <a:endParaRPr lang="zh-CN" altLang="en-US">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4"/>
          <p:cNvSpPr txBox="1"/>
          <p:nvPr/>
        </p:nvSpPr>
        <p:spPr>
          <a:xfrm>
            <a:off x="1235209" y="275676"/>
            <a:ext cx="6204560" cy="39878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cs typeface="微软雅黑" panose="020B0503020204020204" pitchFamily="34" charset="-122"/>
              </a:rPr>
              <a:t>招生政</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rPr>
              <a:t>策（</a:t>
            </a:r>
            <a:r>
              <a:rPr lang="en-US" altLang="zh-CN" sz="2000" dirty="0" smtClean="0">
                <a:latin typeface="微软雅黑" panose="020B0503020204020204" pitchFamily="34" charset="-122"/>
                <a:ea typeface="微软雅黑" panose="020B0503020204020204" pitchFamily="34" charset="-122"/>
                <a:cs typeface="微软雅黑" panose="020B0503020204020204" pitchFamily="34" charset="-122"/>
              </a:rPr>
              <a:t>2020</a:t>
            </a:r>
            <a:r>
              <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rPr>
              <a:t>年上海录取分数线）</a:t>
            </a:r>
            <a:endParaRPr lang="zh-CN" altLang="en-US" sz="2000" dirty="0" smtClean="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TextBox 6"/>
          <p:cNvSpPr txBox="1"/>
          <p:nvPr/>
        </p:nvSpPr>
        <p:spPr>
          <a:xfrm>
            <a:off x="1170590" y="5143818"/>
            <a:ext cx="3618186" cy="106680"/>
          </a:xfrm>
          <a:prstGeom prst="rect">
            <a:avLst/>
          </a:prstGeom>
          <a:noFill/>
        </p:spPr>
        <p:txBody>
          <a:bodyPr wrap="square" rtlCol="0">
            <a:spAutoFit/>
          </a:bodyPr>
          <a:lstStyle/>
          <a:p>
            <a:r>
              <a:rPr lang="zh-CN" altLang="en-US" sz="100" dirty="0" smtClean="0"/>
              <a:t>  </a:t>
            </a:r>
            <a:r>
              <a:rPr lang="zh-CN" altLang="en-US" sz="100" dirty="0" smtClean="0">
                <a:solidFill>
                  <a:srgbClr val="962B16"/>
                </a:solidFill>
              </a:rPr>
              <a:t>红色为招生改革省份</a:t>
            </a:r>
            <a:endParaRPr lang="zh-CN" altLang="en-US" sz="100" dirty="0">
              <a:solidFill>
                <a:srgbClr val="962B16"/>
              </a:solidFill>
            </a:endParaRPr>
          </a:p>
        </p:txBody>
      </p:sp>
      <p:graphicFrame>
        <p:nvGraphicFramePr>
          <p:cNvPr id="2" name="表格 1"/>
          <p:cNvGraphicFramePr>
            <a:graphicFrameLocks noGrp="1"/>
          </p:cNvGraphicFramePr>
          <p:nvPr/>
        </p:nvGraphicFramePr>
        <p:xfrm>
          <a:off x="921326" y="1211754"/>
          <a:ext cx="5804535" cy="2778125"/>
        </p:xfrm>
        <a:graphic>
          <a:graphicData uri="http://schemas.openxmlformats.org/drawingml/2006/table">
            <a:tbl>
              <a:tblPr>
                <a:tableStyleId>{5C22544A-7EE6-4342-B048-85BDC9FD1C3A}</a:tableStyleId>
              </a:tblPr>
              <a:tblGrid>
                <a:gridCol w="3068955"/>
                <a:gridCol w="1239520"/>
                <a:gridCol w="1496060"/>
              </a:tblGrid>
              <a:tr h="251460">
                <a:tc>
                  <a:txBody>
                    <a:bodyPr/>
                    <a:lstStyle/>
                    <a:p>
                      <a:pPr algn="ctr" fontAlgn="ctr"/>
                      <a:r>
                        <a:rPr lang="zh-CN" altLang="en-US" sz="1350" b="1" i="0" u="none" strike="noStrike" dirty="0" smtClean="0">
                          <a:solidFill>
                            <a:srgbClr val="000000"/>
                          </a:solidFill>
                          <a:effectLst/>
                          <a:latin typeface="宋体" panose="02010600030101010101" pitchFamily="2" charset="-122"/>
                        </a:rPr>
                        <a:t>专业组</a:t>
                      </a:r>
                      <a:endParaRPr lang="zh-CN" altLang="en-US" sz="1350" b="1"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zh-CN" altLang="en-US" sz="1350" b="1" i="0" u="none" strike="noStrike" dirty="0" smtClean="0">
                          <a:solidFill>
                            <a:srgbClr val="000000"/>
                          </a:solidFill>
                          <a:effectLst/>
                          <a:latin typeface="宋体" panose="02010600030101010101" pitchFamily="2" charset="-122"/>
                        </a:rPr>
                        <a:t>最高分</a:t>
                      </a:r>
                      <a:endParaRPr lang="en-US" altLang="zh-CN" sz="1350" b="1"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zh-CN" altLang="en-US" sz="1350" b="1" i="0" u="none" strike="noStrike" dirty="0" smtClean="0">
                          <a:solidFill>
                            <a:srgbClr val="000000"/>
                          </a:solidFill>
                          <a:effectLst/>
                          <a:latin typeface="宋体" panose="02010600030101010101" pitchFamily="2" charset="-122"/>
                        </a:rPr>
                        <a:t>最低分</a:t>
                      </a:r>
                      <a:endParaRPr lang="en-US" altLang="zh-CN" sz="1350" b="1" i="0" u="none" strike="noStrike" dirty="0">
                        <a:solidFill>
                          <a:srgbClr val="000000"/>
                        </a:solidFill>
                        <a:effectLst/>
                        <a:latin typeface="宋体" panose="02010600030101010101" pitchFamily="2" charset="-122"/>
                      </a:endParaRPr>
                    </a:p>
                  </a:txBody>
                  <a:tcPr marL="7143" marR="7143" marT="7143" marB="0" anchor="ctr"/>
                </a:tc>
              </a:tr>
              <a:tr h="280670">
                <a:tc>
                  <a:txBody>
                    <a:bodyPr/>
                    <a:lstStyle/>
                    <a:p>
                      <a:pPr algn="ctr" fontAlgn="ctr"/>
                      <a:r>
                        <a:rPr lang="zh-CN" altLang="en-US" sz="1350" u="none" strike="noStrike" dirty="0">
                          <a:effectLst/>
                        </a:rPr>
                        <a:t>上应大</a:t>
                      </a:r>
                      <a:r>
                        <a:rPr lang="en-US" altLang="zh-CN" sz="1350" u="none" strike="noStrike" dirty="0">
                          <a:effectLst/>
                        </a:rPr>
                        <a:t>(01)</a:t>
                      </a:r>
                      <a:r>
                        <a:rPr lang="zh-CN" altLang="en-US" sz="1350" u="none" strike="noStrike" dirty="0">
                          <a:effectLst/>
                        </a:rPr>
                        <a:t>（物理）</a:t>
                      </a:r>
                      <a:endParaRPr lang="zh-CN" altLang="en-US"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481</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429</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r>
              <a:tr h="280670">
                <a:tc>
                  <a:txBody>
                    <a:bodyPr/>
                    <a:lstStyle/>
                    <a:p>
                      <a:pPr algn="ctr" fontAlgn="ctr"/>
                      <a:r>
                        <a:rPr lang="zh-CN" altLang="en-US" sz="1350" u="none" strike="noStrike" dirty="0">
                          <a:effectLst/>
                        </a:rPr>
                        <a:t>上应大</a:t>
                      </a:r>
                      <a:r>
                        <a:rPr lang="en-US" altLang="zh-CN" sz="1350" u="none" strike="noStrike" dirty="0">
                          <a:effectLst/>
                        </a:rPr>
                        <a:t>(02)</a:t>
                      </a:r>
                      <a:r>
                        <a:rPr lang="zh-CN" altLang="en-US" sz="1350" u="none" strike="noStrike" dirty="0">
                          <a:effectLst/>
                        </a:rPr>
                        <a:t>（物理）</a:t>
                      </a:r>
                      <a:endParaRPr lang="zh-CN" altLang="en-US"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488</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431</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r>
              <a:tr h="281305">
                <a:tc>
                  <a:txBody>
                    <a:bodyPr/>
                    <a:lstStyle/>
                    <a:p>
                      <a:pPr algn="ctr" fontAlgn="ctr"/>
                      <a:r>
                        <a:rPr lang="zh-CN" altLang="en-US" sz="1350" u="none" strike="noStrike" dirty="0">
                          <a:effectLst/>
                        </a:rPr>
                        <a:t>上应大</a:t>
                      </a:r>
                      <a:r>
                        <a:rPr lang="en-US" altLang="zh-CN" sz="1350" u="none" strike="noStrike" dirty="0">
                          <a:effectLst/>
                        </a:rPr>
                        <a:t>(03)</a:t>
                      </a:r>
                      <a:r>
                        <a:rPr lang="zh-CN" altLang="en-US" sz="1350" u="none" strike="noStrike" dirty="0">
                          <a:effectLst/>
                        </a:rPr>
                        <a:t>（物理）</a:t>
                      </a:r>
                      <a:endParaRPr lang="zh-CN" altLang="en-US"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a:effectLst/>
                        </a:rPr>
                        <a:t>468</a:t>
                      </a:r>
                      <a:endParaRPr lang="en-US" altLang="zh-CN" sz="1350" b="0" i="0" u="none" strike="noStrike">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416</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r>
              <a:tr h="280670">
                <a:tc>
                  <a:txBody>
                    <a:bodyPr/>
                    <a:lstStyle/>
                    <a:p>
                      <a:pPr algn="ctr" fontAlgn="ctr"/>
                      <a:r>
                        <a:rPr lang="zh-CN" altLang="en-US" sz="1350" u="none" strike="noStrike" dirty="0">
                          <a:effectLst/>
                        </a:rPr>
                        <a:t>上应大</a:t>
                      </a:r>
                      <a:r>
                        <a:rPr lang="en-US" altLang="zh-CN" sz="1350" u="none" strike="noStrike" dirty="0">
                          <a:effectLst/>
                        </a:rPr>
                        <a:t>(04)</a:t>
                      </a:r>
                      <a:r>
                        <a:rPr lang="zh-CN" altLang="en-US" sz="1350" u="none" strike="noStrike" dirty="0">
                          <a:effectLst/>
                        </a:rPr>
                        <a:t>（化学）</a:t>
                      </a:r>
                      <a:endParaRPr lang="zh-CN" altLang="en-US"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482</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464</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r>
              <a:tr h="280670">
                <a:tc>
                  <a:txBody>
                    <a:bodyPr/>
                    <a:lstStyle/>
                    <a:p>
                      <a:pPr algn="ctr" fontAlgn="ctr"/>
                      <a:r>
                        <a:rPr lang="zh-CN" altLang="en-US" sz="1350" u="none" strike="noStrike" dirty="0">
                          <a:effectLst/>
                        </a:rPr>
                        <a:t>上应大</a:t>
                      </a:r>
                      <a:r>
                        <a:rPr lang="en-US" altLang="zh-CN" sz="1350" u="none" strike="noStrike" dirty="0">
                          <a:effectLst/>
                        </a:rPr>
                        <a:t>(05)</a:t>
                      </a:r>
                      <a:r>
                        <a:rPr lang="zh-CN" altLang="en-US" sz="1350" u="none" strike="noStrike" dirty="0">
                          <a:effectLst/>
                        </a:rPr>
                        <a:t>（物理、化学）</a:t>
                      </a:r>
                      <a:endParaRPr lang="zh-CN" altLang="en-US"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a:effectLst/>
                        </a:rPr>
                        <a:t>515</a:t>
                      </a:r>
                      <a:endParaRPr lang="en-US" altLang="zh-CN" sz="1350" b="0" i="0" u="none" strike="noStrike">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485</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r>
              <a:tr h="280670">
                <a:tc>
                  <a:txBody>
                    <a:bodyPr/>
                    <a:lstStyle/>
                    <a:p>
                      <a:pPr algn="ctr" fontAlgn="ctr"/>
                      <a:r>
                        <a:rPr lang="zh-CN" altLang="en-US" sz="1350" u="none" strike="noStrike" dirty="0">
                          <a:effectLst/>
                        </a:rPr>
                        <a:t>上应大</a:t>
                      </a:r>
                      <a:r>
                        <a:rPr lang="en-US" altLang="zh-CN" sz="1350" u="none" strike="noStrike" dirty="0">
                          <a:effectLst/>
                        </a:rPr>
                        <a:t>(06)</a:t>
                      </a:r>
                      <a:r>
                        <a:rPr lang="zh-CN" altLang="en-US" sz="1350" u="none" strike="noStrike" dirty="0">
                          <a:effectLst/>
                        </a:rPr>
                        <a:t>（物理、化学）</a:t>
                      </a:r>
                      <a:endParaRPr lang="zh-CN" altLang="en-US"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a:effectLst/>
                        </a:rPr>
                        <a:t>483</a:t>
                      </a:r>
                      <a:endParaRPr lang="en-US" altLang="zh-CN" sz="1350" b="0" i="0" u="none" strike="noStrike">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459</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r>
              <a:tr h="280670">
                <a:tc>
                  <a:txBody>
                    <a:bodyPr/>
                    <a:lstStyle/>
                    <a:p>
                      <a:pPr algn="ctr" fontAlgn="ctr"/>
                      <a:r>
                        <a:rPr lang="zh-CN" altLang="en-US" sz="1350" u="none" strike="noStrike" dirty="0">
                          <a:effectLst/>
                        </a:rPr>
                        <a:t>上应大</a:t>
                      </a:r>
                      <a:r>
                        <a:rPr lang="en-US" altLang="zh-CN" sz="1350" u="none" strike="noStrike" dirty="0">
                          <a:effectLst/>
                        </a:rPr>
                        <a:t>(07)</a:t>
                      </a:r>
                      <a:r>
                        <a:rPr lang="zh-CN" altLang="en-US" sz="1350" u="none" strike="noStrike" dirty="0">
                          <a:effectLst/>
                        </a:rPr>
                        <a:t>（物理、化学、生物）</a:t>
                      </a:r>
                      <a:endParaRPr lang="zh-CN" altLang="en-US"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a:effectLst/>
                        </a:rPr>
                        <a:t>496</a:t>
                      </a:r>
                      <a:endParaRPr lang="en-US" altLang="zh-CN" sz="1350" b="0" i="0" u="none" strike="noStrike">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460</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r>
              <a:tr h="280670">
                <a:tc>
                  <a:txBody>
                    <a:bodyPr/>
                    <a:lstStyle/>
                    <a:p>
                      <a:pPr algn="ctr" fontAlgn="ctr"/>
                      <a:r>
                        <a:rPr lang="zh-CN" altLang="en-US" sz="1350" u="none" strike="noStrike" dirty="0">
                          <a:effectLst/>
                        </a:rPr>
                        <a:t>上应大</a:t>
                      </a:r>
                      <a:r>
                        <a:rPr lang="en-US" altLang="zh-CN" sz="1350" u="none" strike="noStrike" dirty="0">
                          <a:effectLst/>
                        </a:rPr>
                        <a:t>(08)</a:t>
                      </a:r>
                      <a:r>
                        <a:rPr lang="zh-CN" altLang="en-US" sz="1350" u="none" strike="noStrike" dirty="0">
                          <a:effectLst/>
                        </a:rPr>
                        <a:t>（化学、历史、地理）</a:t>
                      </a:r>
                      <a:endParaRPr lang="zh-CN" altLang="en-US"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a:effectLst/>
                        </a:rPr>
                        <a:t>485</a:t>
                      </a:r>
                      <a:endParaRPr lang="en-US" altLang="zh-CN" sz="1350" b="0" i="0" u="none" strike="noStrike">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467</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r>
              <a:tr h="280670">
                <a:tc>
                  <a:txBody>
                    <a:bodyPr/>
                    <a:lstStyle/>
                    <a:p>
                      <a:pPr algn="ctr" fontAlgn="ctr"/>
                      <a:r>
                        <a:rPr lang="zh-CN" altLang="en-US" sz="1350" u="none" strike="noStrike" dirty="0">
                          <a:effectLst/>
                        </a:rPr>
                        <a:t>上应大</a:t>
                      </a:r>
                      <a:r>
                        <a:rPr lang="en-US" altLang="zh-CN" sz="1350" u="none" strike="noStrike" dirty="0">
                          <a:effectLst/>
                        </a:rPr>
                        <a:t>(09)</a:t>
                      </a:r>
                      <a:r>
                        <a:rPr lang="zh-CN" altLang="en-US" sz="1350" u="none" strike="noStrike" dirty="0">
                          <a:effectLst/>
                        </a:rPr>
                        <a:t>（不限）</a:t>
                      </a:r>
                      <a:endParaRPr lang="zh-CN" altLang="en-US" sz="1350" b="0" i="0" u="none" strike="noStrike" dirty="0">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a:effectLst/>
                        </a:rPr>
                        <a:t>477</a:t>
                      </a:r>
                      <a:endParaRPr lang="en-US" altLang="zh-CN" sz="1350" b="0" i="0" u="none" strike="noStrike">
                        <a:solidFill>
                          <a:srgbClr val="000000"/>
                        </a:solidFill>
                        <a:effectLst/>
                        <a:latin typeface="宋体" panose="02010600030101010101" pitchFamily="2" charset="-122"/>
                      </a:endParaRPr>
                    </a:p>
                  </a:txBody>
                  <a:tcPr marL="7143" marR="7143" marT="7143" marB="0" anchor="ctr"/>
                </a:tc>
                <a:tc>
                  <a:txBody>
                    <a:bodyPr/>
                    <a:lstStyle/>
                    <a:p>
                      <a:pPr algn="ctr" fontAlgn="ctr"/>
                      <a:r>
                        <a:rPr lang="en-US" altLang="zh-CN" sz="1350" u="none" strike="noStrike" dirty="0">
                          <a:effectLst/>
                        </a:rPr>
                        <a:t>458</a:t>
                      </a:r>
                      <a:endParaRPr lang="en-US" altLang="zh-CN" sz="1350" b="0" i="0" u="none" strike="noStrike" dirty="0">
                        <a:solidFill>
                          <a:srgbClr val="000000"/>
                        </a:solidFill>
                        <a:effectLst/>
                        <a:latin typeface="宋体" panose="02010600030101010101" pitchFamily="2" charset="-122"/>
                      </a:endParaRPr>
                    </a:p>
                  </a:txBody>
                  <a:tcPr marL="7143" marR="7143" marT="7143" marB="0" anchor="ct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89766" y="904316"/>
            <a:ext cx="7933837" cy="4523105"/>
          </a:xfrm>
          <a:prstGeom prst="rect">
            <a:avLst/>
          </a:prstGeom>
          <a:noFill/>
        </p:spPr>
        <p:txBody>
          <a:bodyPr wrap="square" rtlCol="0">
            <a:spAutoFit/>
          </a:bodyPr>
          <a:lstStyle/>
          <a:p>
            <a:endParaRPr lang="en-US" altLang="zh-CN" sz="1800" dirty="0">
              <a:latin typeface="宋体" panose="02010600030101010101" pitchFamily="2" charset="-122"/>
              <a:ea typeface="宋体" panose="02010600030101010101" pitchFamily="2" charset="-122"/>
            </a:endParaRPr>
          </a:p>
          <a:p>
            <a:pPr>
              <a:lnSpc>
                <a:spcPct val="150000"/>
              </a:lnSpc>
            </a:pPr>
            <a:r>
              <a:rPr lang="en-US" altLang="zh-CN" sz="1800" dirty="0" smtClean="0">
                <a:latin typeface="宋体" panose="02010600030101010101" pitchFamily="2" charset="-122"/>
                <a:ea typeface="宋体" panose="02010600030101010101" pitchFamily="2" charset="-122"/>
              </a:rPr>
              <a:t>1</a:t>
            </a:r>
            <a:r>
              <a:rPr lang="zh-CN" altLang="en-US" sz="1800" dirty="0" smtClean="0">
                <a:latin typeface="宋体" panose="02010600030101010101" pitchFamily="2" charset="-122"/>
                <a:ea typeface="宋体" panose="02010600030101010101" pitchFamily="2" charset="-122"/>
              </a:rPr>
              <a:t>、专业录取原则：实行分数优先，即在同一批次（专业组内）</a:t>
            </a:r>
            <a:r>
              <a:rPr lang="zh-CN" altLang="zh-CN" sz="1800" dirty="0" smtClean="0">
                <a:latin typeface="宋体" panose="02010600030101010101" pitchFamily="2" charset="-122"/>
                <a:ea typeface="宋体" panose="02010600030101010101" pitchFamily="2" charset="-122"/>
              </a:rPr>
              <a:t>按照</a:t>
            </a:r>
            <a:r>
              <a:rPr lang="zh-CN" altLang="zh-CN" sz="1800" dirty="0">
                <a:latin typeface="宋体" panose="02010600030101010101" pitchFamily="2" charset="-122"/>
                <a:ea typeface="宋体" panose="02010600030101010101" pitchFamily="2" charset="-122"/>
              </a:rPr>
              <a:t>高考文化投档成绩从高分到低分依据专业志愿填报顺序录取，各志愿间无级差</a:t>
            </a:r>
            <a:r>
              <a:rPr lang="zh-CN" altLang="zh-CN" sz="1800" dirty="0" smtClean="0">
                <a:latin typeface="宋体" panose="02010600030101010101" pitchFamily="2" charset="-122"/>
                <a:ea typeface="宋体" panose="02010600030101010101" pitchFamily="2" charset="-122"/>
              </a:rPr>
              <a:t>。</a:t>
            </a:r>
            <a:endParaRPr lang="en-US" altLang="zh-CN" sz="1800" dirty="0">
              <a:latin typeface="宋体" panose="02010600030101010101" pitchFamily="2" charset="-122"/>
              <a:ea typeface="宋体" panose="02010600030101010101" pitchFamily="2" charset="-122"/>
            </a:endParaRPr>
          </a:p>
          <a:p>
            <a:pPr>
              <a:lnSpc>
                <a:spcPct val="150000"/>
              </a:lnSpc>
            </a:pPr>
            <a:r>
              <a:rPr lang="en-US" altLang="zh-CN" sz="1800" kern="100" dirty="0" smtClean="0">
                <a:latin typeface="宋体" panose="02010600030101010101" pitchFamily="2" charset="-122"/>
                <a:ea typeface="宋体" panose="02010600030101010101" pitchFamily="2" charset="-122"/>
              </a:rPr>
              <a:t>2</a:t>
            </a:r>
            <a:r>
              <a:rPr lang="zh-CN" altLang="en-US" sz="1800" kern="100" dirty="0" smtClean="0">
                <a:latin typeface="宋体" panose="02010600030101010101" pitchFamily="2" charset="-122"/>
                <a:ea typeface="宋体" panose="02010600030101010101" pitchFamily="2" charset="-122"/>
              </a:rPr>
              <a:t>、</a:t>
            </a:r>
            <a:r>
              <a:rPr lang="zh-CN" altLang="zh-CN" sz="1800" kern="100" dirty="0" smtClean="0">
                <a:latin typeface="宋体" panose="02010600030101010101" pitchFamily="2" charset="-122"/>
                <a:ea typeface="宋体" panose="02010600030101010101" pitchFamily="2" charset="-122"/>
              </a:rPr>
              <a:t>同</a:t>
            </a:r>
            <a:r>
              <a:rPr lang="zh-CN" altLang="zh-CN" sz="1800" kern="100" dirty="0">
                <a:latin typeface="宋体" panose="02010600030101010101" pitchFamily="2" charset="-122"/>
                <a:ea typeface="宋体" panose="02010600030101010101" pitchFamily="2" charset="-122"/>
              </a:rPr>
              <a:t>分处理</a:t>
            </a:r>
            <a:r>
              <a:rPr lang="zh-CN" altLang="zh-CN" sz="1800" kern="100" dirty="0" smtClean="0">
                <a:latin typeface="宋体" panose="02010600030101010101" pitchFamily="2" charset="-122"/>
                <a:ea typeface="宋体" panose="02010600030101010101" pitchFamily="2" charset="-122"/>
              </a:rPr>
              <a:t>规则</a:t>
            </a:r>
            <a:r>
              <a:rPr lang="zh-CN" altLang="en-US" sz="1800" kern="100" dirty="0" smtClean="0">
                <a:latin typeface="宋体" panose="02010600030101010101" pitchFamily="2" charset="-122"/>
                <a:ea typeface="宋体" panose="02010600030101010101" pitchFamily="2" charset="-122"/>
              </a:rPr>
              <a:t>：</a:t>
            </a:r>
            <a:r>
              <a:rPr lang="zh-CN" altLang="zh-CN" sz="1800" kern="100" dirty="0" smtClean="0">
                <a:latin typeface="宋体" panose="02010600030101010101" pitchFamily="2" charset="-122"/>
                <a:ea typeface="宋体" panose="02010600030101010101" pitchFamily="2" charset="-122"/>
              </a:rPr>
              <a:t>根据</a:t>
            </a:r>
            <a:r>
              <a:rPr lang="zh-CN" altLang="zh-CN" sz="1800" kern="100" dirty="0">
                <a:latin typeface="宋体" panose="02010600030101010101" pitchFamily="2" charset="-122"/>
                <a:ea typeface="宋体" panose="02010600030101010101" pitchFamily="2" charset="-122"/>
              </a:rPr>
              <a:t>各省市考试院的同分排位规则排序，若无排序，则文科依次按语文、数学、外语成绩，理科依次按数学、语文、外语成绩排序。</a:t>
            </a:r>
            <a:endParaRPr lang="zh-CN" altLang="zh-CN" sz="1800" kern="100" dirty="0">
              <a:latin typeface="宋体" panose="02010600030101010101" pitchFamily="2" charset="-122"/>
              <a:ea typeface="宋体" panose="02010600030101010101" pitchFamily="2" charset="-122"/>
            </a:endParaRPr>
          </a:p>
          <a:p>
            <a:pPr>
              <a:lnSpc>
                <a:spcPct val="150000"/>
              </a:lnSpc>
            </a:pPr>
            <a:r>
              <a:rPr lang="en-US" altLang="zh-CN" sz="1800" dirty="0" smtClean="0">
                <a:latin typeface="宋体" panose="02010600030101010101" pitchFamily="2" charset="-122"/>
                <a:ea typeface="宋体" panose="02010600030101010101" pitchFamily="2" charset="-122"/>
              </a:rPr>
              <a:t>3</a:t>
            </a:r>
            <a:r>
              <a:rPr lang="zh-CN" altLang="en-US" sz="1800" dirty="0" smtClean="0">
                <a:latin typeface="宋体" panose="02010600030101010101" pitchFamily="2" charset="-122"/>
                <a:ea typeface="宋体" panose="02010600030101010101" pitchFamily="2" charset="-122"/>
              </a:rPr>
              <a:t>、</a:t>
            </a:r>
            <a:r>
              <a:rPr lang="zh-CN" altLang="zh-CN" sz="1800" kern="100" dirty="0"/>
              <a:t>调剂规则：根据需调剂考生的投档</a:t>
            </a:r>
            <a:r>
              <a:rPr lang="zh-CN" altLang="zh-CN" sz="1800" kern="100" dirty="0" smtClean="0"/>
              <a:t>成绩</a:t>
            </a:r>
            <a:r>
              <a:rPr lang="zh-CN" altLang="en-US" sz="1800" kern="100" dirty="0" smtClean="0"/>
              <a:t>（含</a:t>
            </a:r>
            <a:r>
              <a:rPr lang="zh-CN" altLang="zh-CN" sz="1800" kern="100" dirty="0" smtClean="0"/>
              <a:t>同</a:t>
            </a:r>
            <a:r>
              <a:rPr lang="zh-CN" altLang="zh-CN" sz="1800" kern="100" dirty="0"/>
              <a:t>分排位</a:t>
            </a:r>
            <a:r>
              <a:rPr lang="zh-CN" altLang="zh-CN" sz="1800" kern="100" dirty="0" smtClean="0"/>
              <a:t>顺序</a:t>
            </a:r>
            <a:r>
              <a:rPr lang="zh-CN" altLang="en-US" sz="1800" kern="100" dirty="0" smtClean="0"/>
              <a:t>）</a:t>
            </a:r>
            <a:r>
              <a:rPr lang="zh-CN" altLang="zh-CN" sz="1800" kern="100" dirty="0" smtClean="0"/>
              <a:t>，</a:t>
            </a:r>
            <a:r>
              <a:rPr lang="zh-CN" altLang="zh-CN" sz="1800" kern="100" dirty="0"/>
              <a:t>按缺额专业的录取最低分从高到低一次性调剂录取至满额，录取最低分相同时依次参照缺额专业的录取平均分、最高分，调剂时同时参考高中学生综合素质评价信息。如不服从专业调剂（含中外合作），则退档。</a:t>
            </a:r>
            <a:endParaRPr lang="zh-CN" altLang="zh-CN" sz="1800" kern="100" dirty="0">
              <a:latin typeface="Times New Roman" panose="02020603050405020304"/>
              <a:ea typeface="宋体" panose="02010600030101010101" pitchFamily="2" charset="-122"/>
            </a:endParaRPr>
          </a:p>
          <a:p>
            <a:endParaRPr lang="en-US" altLang="zh-CN" sz="1800" dirty="0">
              <a:latin typeface="宋体" panose="02010600030101010101" pitchFamily="2" charset="-122"/>
              <a:ea typeface="宋体" panose="02010600030101010101" pitchFamily="2" charset="-122"/>
            </a:endParaRPr>
          </a:p>
          <a:p>
            <a:endParaRPr lang="en-US" altLang="zh-CN" sz="1800" dirty="0" smtClean="0">
              <a:solidFill>
                <a:schemeClr val="bg1"/>
              </a:solidFill>
              <a:latin typeface="宋体" panose="02010600030101010101" pitchFamily="2" charset="-122"/>
              <a:ea typeface="宋体" panose="02010600030101010101" pitchFamily="2" charset="-122"/>
            </a:endParaRPr>
          </a:p>
          <a:p>
            <a:r>
              <a:rPr lang="zh-CN" altLang="en-US" sz="1800" dirty="0" smtClean="0">
                <a:solidFill>
                  <a:schemeClr val="bg1"/>
                </a:solidFill>
                <a:latin typeface="微软雅黑" panose="020B0503020204020204" pitchFamily="34" charset="-122"/>
                <a:ea typeface="微软雅黑" panose="020B0503020204020204" pitchFamily="34" charset="-122"/>
              </a:rPr>
              <a:t>则）</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292225" y="346075"/>
            <a:ext cx="3992880" cy="398780"/>
          </a:xfrm>
          <a:prstGeom prst="rect">
            <a:avLst/>
          </a:prstGeom>
          <a:noFill/>
        </p:spPr>
        <p:txBody>
          <a:bodyPr wrap="none" rtlCol="0" anchor="t">
            <a:spAutoFit/>
          </a:bodyPr>
          <a:lstStyle/>
          <a:p>
            <a:r>
              <a:rPr lang="zh-CN" altLang="en-US" sz="2000" dirty="0" smtClean="0">
                <a:latin typeface="微软雅黑" panose="020B0503020204020204" pitchFamily="34" charset="-122"/>
                <a:ea typeface="微软雅黑" panose="020B0503020204020204" pitchFamily="34" charset="-122"/>
                <a:sym typeface="+mn-ea"/>
              </a:rPr>
              <a:t>招生政策（普通类专业录取原则）</a:t>
            </a:r>
            <a:endParaRPr lang="zh-CN" altLang="en-US" sz="2000" dirty="0" smtClean="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95275" y="534035"/>
            <a:ext cx="8270875" cy="4130675"/>
          </a:xfrm>
          <a:prstGeom prst="rect">
            <a:avLst/>
          </a:prstGeom>
          <a:noFill/>
        </p:spPr>
        <p:txBody>
          <a:bodyPr wrap="square" rtlCol="0">
            <a:spAutoFit/>
          </a:bodyPr>
          <a:lstStyle/>
          <a:p>
            <a:endParaRPr lang="en-US" altLang="zh-CN" sz="1500" dirty="0" smtClean="0">
              <a:latin typeface="宋体" panose="02010600030101010101" pitchFamily="2" charset="-122"/>
              <a:ea typeface="宋体" panose="02010600030101010101" pitchFamily="2" charset="-122"/>
            </a:endParaRPr>
          </a:p>
          <a:p>
            <a:pPr indent="304800" algn="just">
              <a:lnSpc>
                <a:spcPct val="150000"/>
              </a:lnSpc>
              <a:spcAft>
                <a:spcPts val="0"/>
              </a:spcAft>
            </a:pPr>
            <a:r>
              <a:rPr lang="en-US" altLang="zh-CN" sz="1500" kern="100" dirty="0">
                <a:latin typeface="宋体" panose="02010600030101010101" pitchFamily="2" charset="-122"/>
                <a:ea typeface="宋体" panose="02010600030101010101" pitchFamily="2" charset="-122"/>
              </a:rPr>
              <a:t>1.</a:t>
            </a:r>
            <a:r>
              <a:rPr lang="zh-CN" altLang="zh-CN" sz="1500" kern="100" dirty="0">
                <a:latin typeface="宋体" panose="02010600030101010101" pitchFamily="2" charset="-122"/>
                <a:ea typeface="宋体" panose="02010600030101010101" pitchFamily="2" charset="-122"/>
              </a:rPr>
              <a:t>文化成绩和专业成绩要求：高考文化成绩须达到省级招办划定的</a:t>
            </a:r>
            <a:r>
              <a:rPr lang="zh-CN" altLang="zh-CN" sz="1500" kern="100" dirty="0">
                <a:solidFill>
                  <a:srgbClr val="000000"/>
                </a:solidFill>
                <a:latin typeface="宋体" panose="02010600030101010101" pitchFamily="2" charset="-122"/>
                <a:ea typeface="宋体" panose="02010600030101010101" pitchFamily="2" charset="-122"/>
              </a:rPr>
              <a:t>美术与设计学类本（专）科</a:t>
            </a:r>
            <a:r>
              <a:rPr lang="zh-CN" altLang="zh-CN" sz="1500" kern="100" dirty="0">
                <a:latin typeface="宋体" panose="02010600030101010101" pitchFamily="2" charset="-122"/>
                <a:ea typeface="宋体" panose="02010600030101010101" pitchFamily="2" charset="-122"/>
              </a:rPr>
              <a:t>最低录取控制线，且本科外语单科成绩要求</a:t>
            </a:r>
            <a:r>
              <a:rPr lang="en-US" altLang="zh-CN" sz="1500" kern="100" dirty="0">
                <a:latin typeface="宋体" panose="02010600030101010101" pitchFamily="2" charset="-122"/>
                <a:ea typeface="宋体" panose="02010600030101010101" pitchFamily="2" charset="-122"/>
              </a:rPr>
              <a:t>50</a:t>
            </a:r>
            <a:r>
              <a:rPr lang="zh-CN" altLang="zh-CN" sz="1500" kern="100" dirty="0">
                <a:latin typeface="宋体" panose="02010600030101010101" pitchFamily="2" charset="-122"/>
                <a:ea typeface="宋体" panose="02010600030101010101" pitchFamily="2" charset="-122"/>
              </a:rPr>
              <a:t>分及以上。专业统考成绩须达到省级招办划定的</a:t>
            </a:r>
            <a:r>
              <a:rPr lang="zh-CN" altLang="zh-CN" sz="1500" kern="100" dirty="0">
                <a:solidFill>
                  <a:srgbClr val="000000"/>
                </a:solidFill>
                <a:latin typeface="宋体" panose="02010600030101010101" pitchFamily="2" charset="-122"/>
                <a:ea typeface="宋体" panose="02010600030101010101" pitchFamily="2" charset="-122"/>
              </a:rPr>
              <a:t>本（专）科合</a:t>
            </a:r>
            <a:r>
              <a:rPr lang="zh-CN" altLang="zh-CN" sz="1500" kern="100" dirty="0">
                <a:latin typeface="宋体" panose="02010600030101010101" pitchFamily="2" charset="-122"/>
                <a:ea typeface="宋体" panose="02010600030101010101" pitchFamily="2" charset="-122"/>
              </a:rPr>
              <a:t>格线。</a:t>
            </a:r>
            <a:endParaRPr lang="zh-CN" altLang="zh-CN" sz="1500" kern="100" dirty="0">
              <a:latin typeface="宋体" panose="02010600030101010101" pitchFamily="2" charset="-122"/>
              <a:ea typeface="宋体" panose="02010600030101010101" pitchFamily="2" charset="-122"/>
            </a:endParaRPr>
          </a:p>
          <a:p>
            <a:pPr indent="304800" algn="just">
              <a:lnSpc>
                <a:spcPct val="150000"/>
              </a:lnSpc>
              <a:spcAft>
                <a:spcPts val="0"/>
              </a:spcAft>
            </a:pPr>
            <a:r>
              <a:rPr lang="en-US" altLang="zh-CN" sz="1500" kern="100" dirty="0">
                <a:latin typeface="宋体" panose="02010600030101010101" pitchFamily="2" charset="-122"/>
                <a:ea typeface="宋体" panose="02010600030101010101" pitchFamily="2" charset="-122"/>
              </a:rPr>
              <a:t>2.</a:t>
            </a:r>
            <a:r>
              <a:rPr lang="zh-CN" altLang="zh-CN" sz="1500" kern="100" dirty="0">
                <a:latin typeface="宋体" panose="02010600030101010101" pitchFamily="2" charset="-122"/>
                <a:ea typeface="宋体" panose="02010600030101010101" pitchFamily="2" charset="-122"/>
              </a:rPr>
              <a:t>美术与设计学类成绩计算方法：</a:t>
            </a:r>
            <a:endParaRPr lang="zh-CN" altLang="zh-CN" sz="1500" kern="100" dirty="0">
              <a:latin typeface="宋体" panose="02010600030101010101" pitchFamily="2" charset="-122"/>
              <a:ea typeface="宋体" panose="02010600030101010101" pitchFamily="2" charset="-122"/>
            </a:endParaRPr>
          </a:p>
          <a:p>
            <a:pPr indent="228600" algn="just">
              <a:lnSpc>
                <a:spcPct val="150000"/>
              </a:lnSpc>
              <a:spcAft>
                <a:spcPts val="0"/>
              </a:spcAft>
            </a:pPr>
            <a:r>
              <a:rPr lang="zh-CN" altLang="zh-CN" sz="1500" kern="100" dirty="0">
                <a:latin typeface="宋体" panose="02010600030101010101" pitchFamily="2" charset="-122"/>
                <a:ea typeface="宋体" panose="02010600030101010101" pitchFamily="2" charset="-122"/>
              </a:rPr>
              <a:t>上海市及其他省级招办对投档成绩有统一折算方法的，按其投档成绩为录取依据。无统一折算方法的省市，录取依据按我校折算公式计算，折算公式</a:t>
            </a:r>
            <a:r>
              <a:rPr lang="en-US" altLang="zh-CN" sz="1500" kern="100" dirty="0">
                <a:latin typeface="宋体" panose="02010600030101010101" pitchFamily="2" charset="-122"/>
                <a:ea typeface="宋体" panose="02010600030101010101" pitchFamily="2" charset="-122"/>
              </a:rPr>
              <a:t>=</a:t>
            </a:r>
            <a:r>
              <a:rPr lang="zh-CN" altLang="zh-CN" sz="1500" kern="100" dirty="0">
                <a:latin typeface="宋体" panose="02010600030101010101" pitchFamily="2" charset="-122"/>
                <a:ea typeface="宋体" panose="02010600030101010101" pitchFamily="2" charset="-122"/>
              </a:rPr>
              <a:t>（专业统考成绩</a:t>
            </a:r>
            <a:r>
              <a:rPr lang="en-US" altLang="zh-CN" sz="1500" kern="100" dirty="0">
                <a:latin typeface="宋体" panose="02010600030101010101" pitchFamily="2" charset="-122"/>
                <a:ea typeface="宋体" panose="02010600030101010101" pitchFamily="2" charset="-122"/>
              </a:rPr>
              <a:t>/</a:t>
            </a:r>
            <a:r>
              <a:rPr lang="zh-CN" altLang="zh-CN" sz="1500" kern="100" dirty="0">
                <a:latin typeface="宋体" panose="02010600030101010101" pitchFamily="2" charset="-122"/>
                <a:ea typeface="宋体" panose="02010600030101010101" pitchFamily="2" charset="-122"/>
              </a:rPr>
              <a:t>专业统考满分</a:t>
            </a:r>
            <a:r>
              <a:rPr lang="en-US" altLang="zh-CN" sz="1500" kern="100" dirty="0">
                <a:latin typeface="宋体" panose="02010600030101010101" pitchFamily="2" charset="-122"/>
                <a:ea typeface="宋体" panose="02010600030101010101" pitchFamily="2" charset="-122"/>
              </a:rPr>
              <a:t>+</a:t>
            </a:r>
            <a:r>
              <a:rPr lang="zh-CN" altLang="zh-CN" sz="1500" kern="100" dirty="0">
                <a:latin typeface="宋体" panose="02010600030101010101" pitchFamily="2" charset="-122"/>
                <a:ea typeface="宋体" panose="02010600030101010101" pitchFamily="2" charset="-122"/>
              </a:rPr>
              <a:t>文化投档成绩</a:t>
            </a:r>
            <a:r>
              <a:rPr lang="en-US" altLang="zh-CN" sz="1500" kern="100" dirty="0">
                <a:latin typeface="宋体" panose="02010600030101010101" pitchFamily="2" charset="-122"/>
                <a:ea typeface="宋体" panose="02010600030101010101" pitchFamily="2" charset="-122"/>
              </a:rPr>
              <a:t>/</a:t>
            </a:r>
            <a:r>
              <a:rPr lang="zh-CN" altLang="zh-CN" sz="1500" kern="100" dirty="0">
                <a:latin typeface="宋体" panose="02010600030101010101" pitchFamily="2" charset="-122"/>
                <a:ea typeface="宋体" panose="02010600030101010101" pitchFamily="2" charset="-122"/>
              </a:rPr>
              <a:t>文化满分）×</a:t>
            </a:r>
            <a:r>
              <a:rPr lang="en-US" altLang="zh-CN" sz="1500" kern="100" dirty="0">
                <a:latin typeface="宋体" panose="02010600030101010101" pitchFamily="2" charset="-122"/>
                <a:ea typeface="宋体" panose="02010600030101010101" pitchFamily="2" charset="-122"/>
              </a:rPr>
              <a:t>50</a:t>
            </a:r>
            <a:r>
              <a:rPr lang="zh-CN" altLang="zh-CN" sz="1500" kern="100" dirty="0">
                <a:latin typeface="宋体" panose="02010600030101010101" pitchFamily="2" charset="-122"/>
                <a:ea typeface="宋体" panose="02010600030101010101" pitchFamily="2" charset="-122"/>
              </a:rPr>
              <a:t>。</a:t>
            </a:r>
            <a:endParaRPr lang="zh-CN" altLang="zh-CN" sz="1500" kern="100" dirty="0">
              <a:latin typeface="宋体" panose="02010600030101010101" pitchFamily="2" charset="-122"/>
              <a:ea typeface="宋体" panose="02010600030101010101" pitchFamily="2" charset="-122"/>
            </a:endParaRPr>
          </a:p>
          <a:p>
            <a:pPr indent="304800" algn="just">
              <a:lnSpc>
                <a:spcPct val="150000"/>
              </a:lnSpc>
              <a:spcAft>
                <a:spcPts val="0"/>
              </a:spcAft>
            </a:pPr>
            <a:r>
              <a:rPr lang="en-US" altLang="zh-CN" sz="1500" kern="100" dirty="0">
                <a:latin typeface="宋体" panose="02010600030101010101" pitchFamily="2" charset="-122"/>
                <a:ea typeface="宋体" panose="02010600030101010101" pitchFamily="2" charset="-122"/>
              </a:rPr>
              <a:t>3.</a:t>
            </a:r>
            <a:r>
              <a:rPr lang="zh-CN" altLang="zh-CN" sz="1500" kern="100" dirty="0">
                <a:latin typeface="宋体" panose="02010600030101010101" pitchFamily="2" charset="-122"/>
                <a:ea typeface="宋体" panose="02010600030101010101" pitchFamily="2" charset="-122"/>
              </a:rPr>
              <a:t>录取原则：分数优先原则。即按投档成绩从高分到低分排序，依据专业志愿填报顺序择优录取。</a:t>
            </a:r>
            <a:endParaRPr lang="en-US" altLang="zh-CN" sz="1500" kern="100" dirty="0">
              <a:latin typeface="宋体" panose="02010600030101010101" pitchFamily="2" charset="-122"/>
              <a:ea typeface="宋体" panose="02010600030101010101" pitchFamily="2" charset="-122"/>
            </a:endParaRPr>
          </a:p>
          <a:p>
            <a:pPr indent="304800" algn="just">
              <a:lnSpc>
                <a:spcPct val="150000"/>
              </a:lnSpc>
              <a:spcAft>
                <a:spcPts val="0"/>
              </a:spcAft>
            </a:pPr>
            <a:r>
              <a:rPr lang="en-US" altLang="zh-CN" sz="1500" dirty="0">
                <a:latin typeface="宋体" panose="02010600030101010101" pitchFamily="2" charset="-122"/>
                <a:ea typeface="宋体" panose="02010600030101010101" pitchFamily="2" charset="-122"/>
              </a:rPr>
              <a:t>4.</a:t>
            </a:r>
            <a:r>
              <a:rPr lang="zh-CN" altLang="zh-CN" sz="1500" dirty="0">
                <a:latin typeface="宋体" panose="02010600030101010101" pitchFamily="2" charset="-122"/>
                <a:ea typeface="宋体" panose="02010600030101010101" pitchFamily="2" charset="-122"/>
              </a:rPr>
              <a:t>同分规则：根据考试院的同分排位规则排序，否则依次按专业统考、语文、外语成绩排序</a:t>
            </a:r>
            <a:r>
              <a:rPr lang="zh-CN" altLang="zh-CN" sz="1500" dirty="0" smtClean="0">
                <a:latin typeface="宋体" panose="02010600030101010101" pitchFamily="2" charset="-122"/>
                <a:ea typeface="宋体" panose="02010600030101010101" pitchFamily="2" charset="-122"/>
              </a:rPr>
              <a:t>。</a:t>
            </a:r>
            <a:endParaRPr lang="zh-CN" altLang="zh-CN" sz="1500" kern="100" dirty="0">
              <a:latin typeface="宋体" panose="02010600030101010101" pitchFamily="2" charset="-122"/>
              <a:ea typeface="宋体" panose="02010600030101010101" pitchFamily="2" charset="-122"/>
            </a:endParaRPr>
          </a:p>
        </p:txBody>
      </p:sp>
      <p:sp>
        <p:nvSpPr>
          <p:cNvPr id="2" name="文本框 1"/>
          <p:cNvSpPr txBox="1"/>
          <p:nvPr/>
        </p:nvSpPr>
        <p:spPr>
          <a:xfrm>
            <a:off x="1273810" y="367665"/>
            <a:ext cx="5008880" cy="398780"/>
          </a:xfrm>
          <a:prstGeom prst="rect">
            <a:avLst/>
          </a:prstGeom>
          <a:noFill/>
        </p:spPr>
        <p:txBody>
          <a:bodyPr wrap="none" rtlCol="0" anchor="t">
            <a:spAutoFit/>
          </a:bodyPr>
          <a:lstStyle/>
          <a:p>
            <a:r>
              <a:rPr lang="zh-CN" altLang="en-US" sz="2000" dirty="0" smtClean="0">
                <a:latin typeface="微软雅黑" panose="020B0503020204020204" pitchFamily="34" charset="-122"/>
                <a:ea typeface="微软雅黑" panose="020B0503020204020204" pitchFamily="34" charset="-122"/>
                <a:sym typeface="+mn-ea"/>
              </a:rPr>
              <a:t>招生政策（美术与设计学类专业录取原则）</a:t>
            </a:r>
            <a:endParaRPr lang="zh-CN" altLang="en-US" sz="2000" dirty="0" smtClean="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32668" y="332884"/>
            <a:ext cx="7926904" cy="368300"/>
          </a:xfrm>
          <a:prstGeom prst="rect">
            <a:avLst/>
          </a:prstGeom>
          <a:noFill/>
        </p:spPr>
        <p:txBody>
          <a:bodyPr wrap="square" rtlCol="0">
            <a:spAutoFit/>
          </a:bodyPr>
          <a:lstStyle/>
          <a:p>
            <a:r>
              <a:rPr lang="zh-CN" altLang="en-US" sz="1800" dirty="0">
                <a:latin typeface="微软雅黑" panose="020B0503020204020204" pitchFamily="34" charset="-122"/>
                <a:ea typeface="微软雅黑" panose="020B0503020204020204" pitchFamily="34" charset="-122"/>
              </a:rPr>
              <a:t>招生政</a:t>
            </a:r>
            <a:r>
              <a:rPr lang="zh-CN" altLang="en-US" sz="1800" dirty="0" smtClean="0">
                <a:latin typeface="微软雅黑" panose="020B0503020204020204" pitchFamily="34" charset="-122"/>
                <a:ea typeface="微软雅黑" panose="020B0503020204020204" pitchFamily="34" charset="-122"/>
              </a:rPr>
              <a:t>策（</a:t>
            </a:r>
            <a:r>
              <a:rPr lang="en-US" altLang="zh-CN" sz="1800" dirty="0" smtClean="0">
                <a:latin typeface="微软雅黑" panose="020B0503020204020204" pitchFamily="34" charset="-122"/>
                <a:ea typeface="微软雅黑" panose="020B0503020204020204" pitchFamily="34" charset="-122"/>
              </a:rPr>
              <a:t>2021</a:t>
            </a:r>
            <a:r>
              <a:rPr lang="zh-CN" altLang="en-US" sz="1800" dirty="0" smtClean="0">
                <a:latin typeface="微软雅黑" panose="020B0503020204020204" pitchFamily="34" charset="-122"/>
                <a:ea typeface="微软雅黑" panose="020B0503020204020204" pitchFamily="34" charset="-122"/>
              </a:rPr>
              <a:t>年上海招生专业组）（以公布专业为准）</a:t>
            </a:r>
            <a:r>
              <a:rPr lang="zh-CN" altLang="en-US" sz="1500" dirty="0" smtClean="0">
                <a:solidFill>
                  <a:schemeClr val="bg1"/>
                </a:solidFill>
                <a:latin typeface="微软雅黑" panose="020B0503020204020204" pitchFamily="34" charset="-122"/>
                <a:ea typeface="微软雅黑" panose="020B0503020204020204" pitchFamily="34" charset="-122"/>
              </a:rPr>
              <a:t>（））</a:t>
            </a:r>
            <a:endParaRPr lang="zh-CN" altLang="en-US" sz="1500" dirty="0">
              <a:solidFill>
                <a:schemeClr val="bg1"/>
              </a:solidFill>
              <a:latin typeface="微软雅黑" panose="020B0503020204020204" pitchFamily="34" charset="-122"/>
              <a:ea typeface="微软雅黑" panose="020B0503020204020204" pitchFamily="34" charset="-122"/>
            </a:endParaRPr>
          </a:p>
        </p:txBody>
      </p:sp>
      <p:graphicFrame>
        <p:nvGraphicFramePr>
          <p:cNvPr id="4" name="表格 3"/>
          <p:cNvGraphicFramePr>
            <a:graphicFrameLocks noGrp="1"/>
          </p:cNvGraphicFramePr>
          <p:nvPr/>
        </p:nvGraphicFramePr>
        <p:xfrm>
          <a:off x="249383" y="814992"/>
          <a:ext cx="8616950" cy="4138930"/>
        </p:xfrm>
        <a:graphic>
          <a:graphicData uri="http://schemas.openxmlformats.org/drawingml/2006/table">
            <a:tbl>
              <a:tblPr>
                <a:tableStyleId>{5C22544A-7EE6-4342-B048-85BDC9FD1C3A}</a:tableStyleId>
              </a:tblPr>
              <a:tblGrid>
                <a:gridCol w="847090"/>
                <a:gridCol w="1410970"/>
                <a:gridCol w="4869815"/>
                <a:gridCol w="1489075"/>
              </a:tblGrid>
              <a:tr h="384175">
                <a:tc>
                  <a:txBody>
                    <a:bodyPr/>
                    <a:lstStyle/>
                    <a:p>
                      <a:pPr algn="ctr" fontAlgn="ctr"/>
                      <a:r>
                        <a:rPr lang="zh-CN" altLang="en-US" sz="1200" u="none" strike="noStrike" dirty="0">
                          <a:effectLst/>
                        </a:rPr>
                        <a:t>招生专业组</a:t>
                      </a:r>
                      <a:endParaRPr lang="zh-CN" altLang="en-US" sz="1200" b="1"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ctr" fontAlgn="ctr"/>
                      <a:r>
                        <a:rPr lang="zh-CN" altLang="en-US" sz="1200" u="none" strike="noStrike" dirty="0">
                          <a:effectLst/>
                        </a:rPr>
                        <a:t>选考科目</a:t>
                      </a:r>
                      <a:endParaRPr lang="zh-CN" altLang="en-US" sz="1200" b="1"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ctr" fontAlgn="ctr"/>
                      <a:r>
                        <a:rPr lang="zh-CN" altLang="en-US" sz="1200" u="none" strike="noStrike" dirty="0">
                          <a:effectLst/>
                        </a:rPr>
                        <a:t>所含专业（大类）</a:t>
                      </a:r>
                      <a:endParaRPr lang="zh-CN" altLang="en-US" sz="1200" b="1" i="0" u="none" strike="noStrike" dirty="0">
                        <a:solidFill>
                          <a:srgbClr val="000000"/>
                        </a:solidFill>
                        <a:effectLst/>
                        <a:latin typeface="宋体" panose="02010600030101010101" pitchFamily="2" charset="-122"/>
                      </a:endParaRPr>
                    </a:p>
                  </a:txBody>
                  <a:tcPr marL="5703" marR="5703" marT="5703" marB="0" anchor="ctr"/>
                </a:tc>
                <a:tc>
                  <a:txBody>
                    <a:bodyPr/>
                    <a:lstStyle/>
                    <a:p>
                      <a:pPr algn="ctr" fontAlgn="ctr"/>
                      <a:r>
                        <a:rPr lang="zh-CN" altLang="en-US" sz="1200" u="none" strike="noStrike" dirty="0">
                          <a:effectLst/>
                        </a:rPr>
                        <a:t>体检限制</a:t>
                      </a:r>
                      <a:endParaRPr lang="zh-CN" altLang="en-US" sz="1200" b="1" i="0" u="none" strike="noStrike" dirty="0">
                        <a:solidFill>
                          <a:srgbClr val="000000"/>
                        </a:solidFill>
                        <a:effectLst/>
                        <a:latin typeface="宋体" panose="02010600030101010101" pitchFamily="2" charset="-122"/>
                      </a:endParaRPr>
                    </a:p>
                  </a:txBody>
                  <a:tcPr marL="5703" marR="5703" marT="5703" marB="0" anchor="ctr"/>
                </a:tc>
              </a:tr>
              <a:tr h="1285875">
                <a:tc>
                  <a:txBody>
                    <a:bodyPr/>
                    <a:lstStyle/>
                    <a:p>
                      <a:pPr algn="ctr" fontAlgn="ctr"/>
                      <a:r>
                        <a:rPr lang="zh-CN" altLang="en-US" sz="1200" u="none" strike="noStrike" dirty="0">
                          <a:effectLst/>
                        </a:rPr>
                        <a:t>上应大（</a:t>
                      </a:r>
                      <a:r>
                        <a:rPr lang="en-US" altLang="zh-CN" sz="1200" u="none" strike="noStrike" dirty="0">
                          <a:effectLst/>
                        </a:rPr>
                        <a:t>01</a:t>
                      </a:r>
                      <a:r>
                        <a:rPr lang="zh-CN" altLang="en-US" sz="1200" u="none" strike="noStrike" dirty="0">
                          <a:effectLst/>
                        </a:rPr>
                        <a:t>）</a:t>
                      </a:r>
                      <a:endParaRPr lang="zh-CN" altLang="en-US" sz="1200" b="0"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ctr" fontAlgn="ctr"/>
                      <a:r>
                        <a:rPr lang="zh-CN" altLang="en-US" sz="1200" u="none" strike="noStrike" dirty="0">
                          <a:effectLst/>
                        </a:rPr>
                        <a:t>物理</a:t>
                      </a:r>
                      <a:endParaRPr lang="zh-CN" altLang="en-US" sz="1200" b="0"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l" fontAlgn="ctr"/>
                      <a:r>
                        <a:rPr lang="zh-CN" altLang="en-US" sz="1200" u="none" strike="noStrike" dirty="0">
                          <a:effectLst/>
                        </a:rPr>
                        <a:t>建筑学、土木工程、建筑环境与能源应用工程、给排水科学与工程、工程管理、安全工程、大数据管理与应用、信息管理与信息系统、人工智能、计算机科学与技术、软件工程（卓越班）、数学与应用数学、光电信息科学与工程、电气工程及其自动化（卓越班）、自动化、电子</a:t>
                      </a:r>
                      <a:r>
                        <a:rPr lang="zh-CN" altLang="en-US" sz="1200" u="none" strike="noStrike" dirty="0" smtClean="0">
                          <a:effectLst/>
                        </a:rPr>
                        <a:t>信息工程、</a:t>
                      </a:r>
                      <a:r>
                        <a:rPr lang="zh-CN" altLang="en-US" sz="1200" u="none" strike="noStrike" dirty="0">
                          <a:effectLst/>
                        </a:rPr>
                        <a:t>机械设计制造及其自动化（卓越</a:t>
                      </a:r>
                      <a:r>
                        <a:rPr lang="zh-CN" altLang="en-US" sz="1200" u="none" strike="noStrike" dirty="0" smtClean="0">
                          <a:effectLst/>
                        </a:rPr>
                        <a:t>班）、机械类、</a:t>
                      </a:r>
                      <a:r>
                        <a:rPr lang="zh-CN" altLang="en-US" sz="1200" u="none" strike="noStrike" dirty="0">
                          <a:effectLst/>
                        </a:rPr>
                        <a:t>通信工程（轨道通号技术方向）、电气工程及其自动化（轨道供电牵引方向）、机械设计制造及其自动化（机辆工程方向）</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c>
                  <a:txBody>
                    <a:bodyPr/>
                    <a:lstStyle/>
                    <a:p>
                      <a:pPr algn="ctr" fontAlgn="ctr"/>
                      <a:r>
                        <a:rPr lang="zh-CN" altLang="en-US" sz="1200" u="none" strike="noStrike" dirty="0">
                          <a:effectLst/>
                        </a:rPr>
                        <a:t>不限</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r>
              <a:tr h="421005">
                <a:tc>
                  <a:txBody>
                    <a:bodyPr/>
                    <a:lstStyle/>
                    <a:p>
                      <a:pPr algn="ctr" fontAlgn="ctr"/>
                      <a:r>
                        <a:rPr lang="zh-CN" altLang="en-US" sz="1200" u="none" strike="noStrike">
                          <a:effectLst/>
                        </a:rPr>
                        <a:t>上应大（</a:t>
                      </a:r>
                      <a:r>
                        <a:rPr lang="en-US" altLang="zh-CN" sz="1200" u="none" strike="noStrike">
                          <a:effectLst/>
                        </a:rPr>
                        <a:t>02</a:t>
                      </a:r>
                      <a:r>
                        <a:rPr lang="zh-CN" altLang="en-US" sz="1200" u="none" strike="noStrike">
                          <a:effectLst/>
                        </a:rPr>
                        <a:t>）</a:t>
                      </a:r>
                      <a:endParaRPr lang="zh-CN" altLang="en-US" sz="1200" b="0" i="0" u="none" strike="noStrike">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ctr" fontAlgn="ctr"/>
                      <a:r>
                        <a:rPr lang="zh-CN" altLang="en-US" sz="1200" u="none" strike="noStrike" dirty="0">
                          <a:effectLst/>
                        </a:rPr>
                        <a:t>化学</a:t>
                      </a:r>
                      <a:endParaRPr lang="zh-CN" altLang="en-US" sz="1200" b="0"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l" fontAlgn="ctr"/>
                      <a:r>
                        <a:rPr lang="zh-CN" altLang="en-US" sz="1200" u="none" strike="noStrike" dirty="0">
                          <a:effectLst/>
                        </a:rPr>
                        <a:t>材料科学与工程（卓越班）、材料类（材料科学与工程、复合材料与工程）</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c>
                  <a:txBody>
                    <a:bodyPr/>
                    <a:lstStyle/>
                    <a:p>
                      <a:pPr algn="ctr" fontAlgn="ctr"/>
                      <a:r>
                        <a:rPr lang="zh-CN" altLang="en-US" sz="1200" u="none" strike="noStrike" dirty="0">
                          <a:effectLst/>
                        </a:rPr>
                        <a:t>色盲不取</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r>
              <a:tr h="383540">
                <a:tc>
                  <a:txBody>
                    <a:bodyPr/>
                    <a:lstStyle/>
                    <a:p>
                      <a:pPr algn="ctr" fontAlgn="ctr"/>
                      <a:r>
                        <a:rPr lang="zh-CN" altLang="en-US" sz="1200" u="none" strike="noStrike">
                          <a:effectLst/>
                        </a:rPr>
                        <a:t>上应大（</a:t>
                      </a:r>
                      <a:r>
                        <a:rPr lang="en-US" altLang="zh-CN" sz="1200" u="none" strike="noStrike">
                          <a:effectLst/>
                        </a:rPr>
                        <a:t>03</a:t>
                      </a:r>
                      <a:r>
                        <a:rPr lang="zh-CN" altLang="en-US" sz="1200" u="none" strike="noStrike">
                          <a:effectLst/>
                        </a:rPr>
                        <a:t>）</a:t>
                      </a:r>
                      <a:endParaRPr lang="zh-CN" altLang="en-US" sz="1200" b="0" i="0" u="none" strike="noStrike">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ctr" fontAlgn="ctr"/>
                      <a:r>
                        <a:rPr lang="zh-CN" altLang="en-US" sz="1200" u="none" strike="noStrike" dirty="0">
                          <a:effectLst/>
                        </a:rPr>
                        <a:t>物理或化学</a:t>
                      </a:r>
                      <a:endParaRPr lang="zh-CN" altLang="en-US" sz="1200" b="0"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l" fontAlgn="ctr"/>
                      <a:r>
                        <a:rPr lang="zh-CN" altLang="en-US" sz="1200" u="none" strike="noStrike" dirty="0">
                          <a:effectLst/>
                        </a:rPr>
                        <a:t>香料香精技术与</a:t>
                      </a:r>
                      <a:r>
                        <a:rPr lang="zh-CN" altLang="en-US" sz="1200" u="none" strike="noStrike" dirty="0" smtClean="0">
                          <a:effectLst/>
                        </a:rPr>
                        <a:t>工程、化妆品</a:t>
                      </a:r>
                      <a:r>
                        <a:rPr lang="zh-CN" altLang="en-US" sz="1200" u="none" strike="noStrike" dirty="0">
                          <a:effectLst/>
                        </a:rPr>
                        <a:t>技术与工程</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c>
                  <a:txBody>
                    <a:bodyPr/>
                    <a:lstStyle/>
                    <a:p>
                      <a:pPr algn="ctr" fontAlgn="ctr"/>
                      <a:r>
                        <a:rPr lang="zh-CN" altLang="en-US" sz="1200" u="none" strike="noStrike" dirty="0">
                          <a:effectLst/>
                        </a:rPr>
                        <a:t>色盲、色弱、嗅觉迟钝不取</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r>
              <a:tr h="371475">
                <a:tc>
                  <a:txBody>
                    <a:bodyPr/>
                    <a:lstStyle/>
                    <a:p>
                      <a:pPr algn="ctr" fontAlgn="ctr"/>
                      <a:r>
                        <a:rPr lang="zh-CN" altLang="en-US" sz="1200" u="none" strike="noStrike">
                          <a:effectLst/>
                        </a:rPr>
                        <a:t>上应大（</a:t>
                      </a:r>
                      <a:r>
                        <a:rPr lang="en-US" altLang="zh-CN" sz="1200" u="none" strike="noStrike">
                          <a:effectLst/>
                        </a:rPr>
                        <a:t>04</a:t>
                      </a:r>
                      <a:r>
                        <a:rPr lang="zh-CN" altLang="en-US" sz="1200" u="none" strike="noStrike">
                          <a:effectLst/>
                        </a:rPr>
                        <a:t>）</a:t>
                      </a:r>
                      <a:endParaRPr lang="zh-CN" altLang="en-US" sz="1200" b="0" i="0" u="none" strike="noStrike">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ctr" fontAlgn="ctr"/>
                      <a:r>
                        <a:rPr lang="zh-CN" altLang="en-US" sz="1200" u="none" strike="noStrike" dirty="0">
                          <a:effectLst/>
                        </a:rPr>
                        <a:t>物理或化学</a:t>
                      </a:r>
                      <a:endParaRPr lang="zh-CN" altLang="en-US" sz="1200" b="0"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l" fontAlgn="ctr"/>
                      <a:r>
                        <a:rPr lang="zh-CN" altLang="en-US" sz="1200" u="none" strike="noStrike" dirty="0">
                          <a:effectLst/>
                        </a:rPr>
                        <a:t>能源与动力工程、交通工程（铁路运输管理）、应用化学、应用化学（中新合作）</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c>
                  <a:txBody>
                    <a:bodyPr/>
                    <a:lstStyle/>
                    <a:p>
                      <a:pPr algn="ctr" fontAlgn="ctr"/>
                      <a:r>
                        <a:rPr lang="zh-CN" altLang="en-US" sz="1200" b="1" u="none" strike="noStrike" dirty="0">
                          <a:solidFill>
                            <a:schemeClr val="accent2">
                              <a:lumMod val="75000"/>
                            </a:schemeClr>
                          </a:solidFill>
                          <a:effectLst/>
                        </a:rPr>
                        <a:t>应用化学专业色盲、色弱不</a:t>
                      </a:r>
                      <a:r>
                        <a:rPr lang="zh-CN" altLang="en-US" sz="1200" b="1" u="none" strike="noStrike" dirty="0" smtClean="0">
                          <a:solidFill>
                            <a:schemeClr val="accent2">
                              <a:lumMod val="75000"/>
                            </a:schemeClr>
                          </a:solidFill>
                          <a:effectLst/>
                        </a:rPr>
                        <a:t>取（谨慎报考）</a:t>
                      </a:r>
                      <a:endParaRPr lang="zh-CN" altLang="en-US" sz="1200" b="1" i="0" u="none" strike="noStrike" dirty="0">
                        <a:solidFill>
                          <a:schemeClr val="accent2">
                            <a:lumMod val="75000"/>
                          </a:schemeClr>
                        </a:solidFill>
                        <a:effectLst/>
                        <a:latin typeface="宋体" panose="02010600030101010101" pitchFamily="2" charset="-122"/>
                      </a:endParaRPr>
                    </a:p>
                  </a:txBody>
                  <a:tcPr marL="5703" marR="5703" marT="5703" marB="0" anchor="ctr"/>
                </a:tc>
              </a:tr>
              <a:tr h="565150">
                <a:tc>
                  <a:txBody>
                    <a:bodyPr/>
                    <a:lstStyle/>
                    <a:p>
                      <a:pPr algn="ctr" fontAlgn="ctr"/>
                      <a:r>
                        <a:rPr lang="zh-CN" altLang="en-US" sz="1200" u="none" strike="noStrike" dirty="0">
                          <a:effectLst/>
                        </a:rPr>
                        <a:t>上应大（</a:t>
                      </a:r>
                      <a:r>
                        <a:rPr lang="en-US" altLang="zh-CN" sz="1200" u="none" strike="noStrike" dirty="0">
                          <a:effectLst/>
                        </a:rPr>
                        <a:t>05</a:t>
                      </a:r>
                      <a:r>
                        <a:rPr lang="zh-CN" altLang="en-US" sz="1200" u="none" strike="noStrike" dirty="0">
                          <a:effectLst/>
                        </a:rPr>
                        <a:t>）</a:t>
                      </a:r>
                      <a:endParaRPr lang="zh-CN" altLang="en-US" sz="1200" b="0"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ctr" fontAlgn="ctr"/>
                      <a:r>
                        <a:rPr lang="zh-CN" altLang="en-US" sz="1200" u="none" strike="noStrike" dirty="0">
                          <a:effectLst/>
                        </a:rPr>
                        <a:t>物理或化学或生物</a:t>
                      </a:r>
                      <a:endParaRPr lang="zh-CN" altLang="en-US" sz="1200" b="0"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l" fontAlgn="ctr"/>
                      <a:r>
                        <a:rPr lang="zh-CN" altLang="en-US" sz="1200" u="none" strike="noStrike" dirty="0">
                          <a:effectLst/>
                        </a:rPr>
                        <a:t>化学工程与工艺（卓越班）、制药工程、环境工程、食品科学与工程、生物工程、生态学、园林、园艺</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c>
                  <a:txBody>
                    <a:bodyPr/>
                    <a:lstStyle/>
                    <a:p>
                      <a:pPr algn="ctr" fontAlgn="ctr"/>
                      <a:r>
                        <a:rPr lang="zh-CN" altLang="en-US" sz="1200" u="none" strike="noStrike" dirty="0">
                          <a:effectLst/>
                        </a:rPr>
                        <a:t>色盲、色弱不取</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r>
              <a:tr h="353695">
                <a:tc>
                  <a:txBody>
                    <a:bodyPr/>
                    <a:lstStyle/>
                    <a:p>
                      <a:pPr algn="ctr" fontAlgn="ctr"/>
                      <a:r>
                        <a:rPr lang="zh-CN" altLang="en-US" sz="1200" u="none" strike="noStrike">
                          <a:effectLst/>
                        </a:rPr>
                        <a:t>上应大（</a:t>
                      </a:r>
                      <a:r>
                        <a:rPr lang="en-US" altLang="zh-CN" sz="1200" u="none" strike="noStrike">
                          <a:effectLst/>
                        </a:rPr>
                        <a:t>06</a:t>
                      </a:r>
                      <a:r>
                        <a:rPr lang="zh-CN" altLang="en-US" sz="1200" u="none" strike="noStrike">
                          <a:effectLst/>
                        </a:rPr>
                        <a:t>）</a:t>
                      </a:r>
                      <a:endParaRPr lang="zh-CN" altLang="en-US" sz="1200" b="0" i="0" u="none" strike="noStrike">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ctr" fontAlgn="ctr"/>
                      <a:r>
                        <a:rPr lang="zh-CN" altLang="en-US" sz="1200" u="none" strike="noStrike" dirty="0">
                          <a:effectLst/>
                        </a:rPr>
                        <a:t>化学或历史或地理</a:t>
                      </a:r>
                      <a:endParaRPr lang="zh-CN" altLang="en-US" sz="1200" b="0"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l" fontAlgn="ctr"/>
                      <a:r>
                        <a:rPr lang="zh-CN" altLang="en-US" sz="1200" u="none" strike="noStrike" dirty="0">
                          <a:effectLst/>
                        </a:rPr>
                        <a:t>风景园林</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c>
                  <a:txBody>
                    <a:bodyPr/>
                    <a:lstStyle/>
                    <a:p>
                      <a:pPr algn="ctr" fontAlgn="ctr"/>
                      <a:r>
                        <a:rPr lang="zh-CN" altLang="en-US" sz="1200" u="none" strike="noStrike" dirty="0">
                          <a:effectLst/>
                        </a:rPr>
                        <a:t>色盲、色弱不取</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r>
              <a:tr h="374015">
                <a:tc>
                  <a:txBody>
                    <a:bodyPr/>
                    <a:lstStyle/>
                    <a:p>
                      <a:pPr algn="ctr" fontAlgn="ctr"/>
                      <a:r>
                        <a:rPr lang="zh-CN" altLang="en-US" sz="1200" u="none" strike="noStrike">
                          <a:effectLst/>
                        </a:rPr>
                        <a:t>上应大（</a:t>
                      </a:r>
                      <a:r>
                        <a:rPr lang="en-US" altLang="zh-CN" sz="1200" u="none" strike="noStrike">
                          <a:effectLst/>
                        </a:rPr>
                        <a:t>07</a:t>
                      </a:r>
                      <a:r>
                        <a:rPr lang="zh-CN" altLang="en-US" sz="1200" u="none" strike="noStrike">
                          <a:effectLst/>
                        </a:rPr>
                        <a:t>）</a:t>
                      </a:r>
                      <a:endParaRPr lang="zh-CN" altLang="en-US" sz="1200" b="0" i="0" u="none" strike="noStrike">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ctr" fontAlgn="ctr"/>
                      <a:r>
                        <a:rPr lang="zh-CN" altLang="en-US" sz="1200" u="none" strike="noStrike" dirty="0">
                          <a:effectLst/>
                        </a:rPr>
                        <a:t>不限</a:t>
                      </a:r>
                      <a:endParaRPr lang="zh-CN" altLang="en-US" sz="1200" b="0" i="0" u="none" strike="noStrike" dirty="0">
                        <a:solidFill>
                          <a:srgbClr val="000000"/>
                        </a:solidFill>
                        <a:effectLst/>
                        <a:latin typeface="宋体" panose="02010600030101010101" pitchFamily="2" charset="-122"/>
                      </a:endParaRPr>
                    </a:p>
                  </a:txBody>
                  <a:tcPr marL="5703" marR="5703" marT="5703" marB="0" anchor="ctr">
                    <a:solidFill>
                      <a:schemeClr val="accent6">
                        <a:lumMod val="40000"/>
                        <a:lumOff val="60000"/>
                      </a:schemeClr>
                    </a:solidFill>
                  </a:tcPr>
                </a:tc>
                <a:tc>
                  <a:txBody>
                    <a:bodyPr/>
                    <a:lstStyle/>
                    <a:p>
                      <a:pPr algn="l" fontAlgn="ctr"/>
                      <a:r>
                        <a:rPr lang="zh-CN" altLang="en-US" sz="1200" u="none" strike="noStrike" dirty="0">
                          <a:effectLst/>
                        </a:rPr>
                        <a:t>工商管理类、公共管理类、市场营销（中加合作）、英语、德语</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c>
                  <a:txBody>
                    <a:bodyPr/>
                    <a:lstStyle/>
                    <a:p>
                      <a:pPr algn="ctr" fontAlgn="ctr"/>
                      <a:r>
                        <a:rPr lang="zh-CN" altLang="en-US" sz="1200" u="none" strike="noStrike" dirty="0">
                          <a:effectLst/>
                        </a:rPr>
                        <a:t>不限</a:t>
                      </a:r>
                      <a:endParaRPr lang="zh-CN" altLang="en-US" sz="1200" b="0" i="0" u="none" strike="noStrike" dirty="0">
                        <a:solidFill>
                          <a:srgbClr val="000000"/>
                        </a:solidFill>
                        <a:effectLst/>
                        <a:latin typeface="宋体" panose="02010600030101010101" pitchFamily="2" charset="-122"/>
                      </a:endParaRPr>
                    </a:p>
                  </a:txBody>
                  <a:tcPr marL="5703" marR="5703" marT="5703" marB="0" anchor="ct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260682" y="375730"/>
            <a:ext cx="2722880" cy="398780"/>
          </a:xfrm>
          <a:prstGeom prst="rect">
            <a:avLst/>
          </a:prstGeom>
        </p:spPr>
        <p:txBody>
          <a:bodyPr wrap="none">
            <a:spAutoFit/>
          </a:bodyPr>
          <a:lstStyle/>
          <a:p>
            <a:pPr algn="l"/>
            <a:r>
              <a:rPr lang="zh-CN" altLang="en-US" sz="2000" dirty="0" smtClean="0">
                <a:latin typeface="微软雅黑" panose="020B0503020204020204" pitchFamily="34" charset="-122"/>
                <a:ea typeface="微软雅黑" panose="020B0503020204020204" pitchFamily="34" charset="-122"/>
                <a:sym typeface="+mn-ea"/>
              </a:rPr>
              <a:t>招生政策（体检要求）</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635752" y="1175995"/>
            <a:ext cx="7723908" cy="2284095"/>
          </a:xfrm>
          <a:prstGeom prst="rect">
            <a:avLst/>
          </a:prstGeom>
        </p:spPr>
        <p:txBody>
          <a:bodyPr wrap="square">
            <a:spAutoFit/>
          </a:bodyPr>
          <a:lstStyle/>
          <a:p>
            <a:r>
              <a:rPr lang="zh-CN" altLang="en-US" sz="1500" dirty="0" smtClean="0">
                <a:latin typeface="宋体" panose="02010600030101010101" pitchFamily="2" charset="-122"/>
                <a:ea typeface="宋体" panose="02010600030101010101" pitchFamily="2" charset="-122"/>
              </a:rPr>
              <a:t>学校参照教育部、卫生部、中国残疾人联合会印发的</a:t>
            </a:r>
            <a:r>
              <a:rPr lang="en-US" altLang="zh-CN" sz="1500" dirty="0" smtClean="0">
                <a:latin typeface="宋体" panose="02010600030101010101" pitchFamily="2" charset="-122"/>
                <a:ea typeface="宋体" panose="02010600030101010101" pitchFamily="2" charset="-122"/>
              </a:rPr>
              <a:t>《</a:t>
            </a:r>
            <a:r>
              <a:rPr lang="zh-CN" altLang="en-US" sz="1500" dirty="0" smtClean="0">
                <a:latin typeface="宋体" panose="02010600030101010101" pitchFamily="2" charset="-122"/>
                <a:ea typeface="宋体" panose="02010600030101010101" pitchFamily="2" charset="-122"/>
              </a:rPr>
              <a:t>普通高等学校招生体检工作检工作指导意见</a:t>
            </a:r>
            <a:r>
              <a:rPr lang="en-US" altLang="zh-CN" sz="1500" dirty="0" smtClean="0">
                <a:latin typeface="宋体" panose="02010600030101010101" pitchFamily="2" charset="-122"/>
                <a:ea typeface="宋体" panose="02010600030101010101" pitchFamily="2" charset="-122"/>
              </a:rPr>
              <a:t>》</a:t>
            </a:r>
            <a:r>
              <a:rPr lang="zh-CN" altLang="en-US" sz="1500" dirty="0" smtClean="0">
                <a:latin typeface="宋体" panose="02010600030101010101" pitchFamily="2" charset="-122"/>
                <a:ea typeface="宋体" panose="02010600030101010101" pitchFamily="2" charset="-122"/>
              </a:rPr>
              <a:t>及有关补充规定，制定学校招生专业（大类）的体检限制要求，具体如下：</a:t>
            </a:r>
            <a:endParaRPr lang="en-US" altLang="zh-CN" sz="1500" dirty="0" smtClean="0">
              <a:latin typeface="宋体" panose="02010600030101010101" pitchFamily="2" charset="-122"/>
              <a:ea typeface="宋体" panose="02010600030101010101" pitchFamily="2" charset="-122"/>
            </a:endParaRPr>
          </a:p>
          <a:p>
            <a:pPr>
              <a:lnSpc>
                <a:spcPct val="150000"/>
              </a:lnSpc>
            </a:pPr>
            <a:endParaRPr lang="en-US" altLang="zh-CN" sz="1500" b="1" dirty="0" smtClean="0">
              <a:latin typeface="宋体" panose="02010600030101010101" pitchFamily="2" charset="-122"/>
              <a:ea typeface="宋体" panose="02010600030101010101" pitchFamily="2" charset="-122"/>
            </a:endParaRPr>
          </a:p>
          <a:p>
            <a:pPr>
              <a:lnSpc>
                <a:spcPct val="150000"/>
              </a:lnSpc>
            </a:pPr>
            <a:r>
              <a:rPr lang="zh-CN" altLang="en-US" sz="1500" b="1" dirty="0" smtClean="0">
                <a:latin typeface="宋体" panose="02010600030101010101" pitchFamily="2" charset="-122"/>
                <a:ea typeface="宋体" panose="02010600030101010101" pitchFamily="2" charset="-122"/>
              </a:rPr>
              <a:t>色盲：</a:t>
            </a:r>
            <a:r>
              <a:rPr lang="zh-CN" altLang="en-US" sz="1500" dirty="0" smtClean="0">
                <a:latin typeface="宋体" panose="02010600030101010101" pitchFamily="2" charset="-122"/>
                <a:ea typeface="宋体" panose="02010600030101010101" pitchFamily="2" charset="-122"/>
              </a:rPr>
              <a:t>材料类、材料科学与工程</a:t>
            </a:r>
            <a:r>
              <a:rPr lang="zh-CN" altLang="en-US" sz="1500" dirty="0">
                <a:latin typeface="宋体" panose="02010600030101010101" pitchFamily="2" charset="-122"/>
                <a:ea typeface="宋体" panose="02010600030101010101" pitchFamily="2" charset="-122"/>
              </a:rPr>
              <a:t>、视觉传达设计、环境设计、产品设计、</a:t>
            </a:r>
            <a:r>
              <a:rPr lang="zh-CN" altLang="en-US" sz="1500" dirty="0" smtClean="0">
                <a:latin typeface="宋体" panose="02010600030101010101" pitchFamily="2" charset="-122"/>
                <a:ea typeface="宋体" panose="02010600030101010101" pitchFamily="2" charset="-122"/>
              </a:rPr>
              <a:t>绘画</a:t>
            </a:r>
            <a:endParaRPr lang="en-US" altLang="zh-CN" sz="1500" dirty="0" smtClean="0">
              <a:latin typeface="宋体" panose="02010600030101010101" pitchFamily="2" charset="-122"/>
              <a:ea typeface="宋体" panose="02010600030101010101" pitchFamily="2" charset="-122"/>
            </a:endParaRPr>
          </a:p>
          <a:p>
            <a:pPr>
              <a:lnSpc>
                <a:spcPct val="150000"/>
              </a:lnSpc>
            </a:pPr>
            <a:r>
              <a:rPr lang="zh-CN" altLang="en-US" sz="1500" b="1" dirty="0" smtClean="0">
                <a:latin typeface="宋体" panose="02010600030101010101" pitchFamily="2" charset="-122"/>
                <a:ea typeface="宋体" panose="02010600030101010101" pitchFamily="2" charset="-122"/>
              </a:rPr>
              <a:t>色盲色弱：</a:t>
            </a:r>
            <a:r>
              <a:rPr lang="zh-CN" altLang="en-US" sz="1500" dirty="0" smtClean="0">
                <a:latin typeface="宋体" panose="02010600030101010101" pitchFamily="2" charset="-122"/>
                <a:ea typeface="宋体" panose="02010600030101010101" pitchFamily="2" charset="-122"/>
              </a:rPr>
              <a:t>园艺、园林、风景园林、生态学、化学工程与工艺、制药工程、应用化学、环境工程、生物工程、食品科学与工程</a:t>
            </a:r>
            <a:endParaRPr lang="en-US" altLang="zh-CN" sz="1500" dirty="0" smtClean="0">
              <a:latin typeface="宋体" panose="02010600030101010101" pitchFamily="2" charset="-122"/>
              <a:ea typeface="宋体" panose="02010600030101010101" pitchFamily="2" charset="-122"/>
            </a:endParaRPr>
          </a:p>
          <a:p>
            <a:pPr>
              <a:lnSpc>
                <a:spcPct val="150000"/>
              </a:lnSpc>
            </a:pPr>
            <a:r>
              <a:rPr lang="zh-CN" altLang="en-US" sz="1500" b="1" dirty="0">
                <a:latin typeface="宋体" panose="02010600030101010101" pitchFamily="2" charset="-122"/>
                <a:ea typeface="宋体" panose="02010600030101010101" pitchFamily="2" charset="-122"/>
              </a:rPr>
              <a:t>色盲</a:t>
            </a:r>
            <a:r>
              <a:rPr lang="zh-CN" altLang="en-US" sz="1500" b="1" dirty="0" smtClean="0">
                <a:latin typeface="宋体" panose="02010600030101010101" pitchFamily="2" charset="-122"/>
                <a:ea typeface="宋体" panose="02010600030101010101" pitchFamily="2" charset="-122"/>
              </a:rPr>
              <a:t>色弱嗅觉迟钝：</a:t>
            </a:r>
            <a:r>
              <a:rPr lang="zh-CN" altLang="en-US" sz="1500" dirty="0" smtClean="0">
                <a:latin typeface="宋体" panose="02010600030101010101" pitchFamily="2" charset="-122"/>
                <a:ea typeface="宋体" panose="02010600030101010101" pitchFamily="2" charset="-122"/>
              </a:rPr>
              <a:t>化妆品技术与工程、香料香精技术与工程</a:t>
            </a:r>
            <a:endParaRPr lang="en-US" altLang="zh-CN" sz="1500" dirty="0" smtClean="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37698" y="1270258"/>
            <a:ext cx="7626564" cy="2745740"/>
          </a:xfrm>
          <a:prstGeom prst="rect">
            <a:avLst/>
          </a:prstGeom>
          <a:noFill/>
        </p:spPr>
        <p:txBody>
          <a:bodyPr wrap="square" rtlCol="0">
            <a:spAutoFit/>
          </a:bodyPr>
          <a:lstStyle/>
          <a:p>
            <a:r>
              <a:rPr lang="en-US" altLang="zh-CN" sz="1500" dirty="0" smtClean="0">
                <a:latin typeface="宋体" panose="02010600030101010101" pitchFamily="2" charset="-122"/>
                <a:ea typeface="宋体" panose="02010600030101010101" pitchFamily="2" charset="-122"/>
              </a:rPr>
              <a:t>2021</a:t>
            </a:r>
            <a:r>
              <a:rPr lang="zh-CN" altLang="en-US" sz="1500" dirty="0" smtClean="0">
                <a:latin typeface="宋体" panose="02010600030101010101" pitchFamily="2" charset="-122"/>
                <a:ea typeface="宋体" panose="02010600030101010101" pitchFamily="2" charset="-122"/>
              </a:rPr>
              <a:t>年大类招生所含专业如下：</a:t>
            </a:r>
            <a:endParaRPr lang="en-US" altLang="zh-CN" sz="1500" dirty="0" smtClean="0">
              <a:latin typeface="宋体" panose="02010600030101010101" pitchFamily="2" charset="-122"/>
              <a:ea typeface="宋体" panose="02010600030101010101" pitchFamily="2" charset="-122"/>
            </a:endParaRPr>
          </a:p>
          <a:p>
            <a:pPr>
              <a:lnSpc>
                <a:spcPct val="150000"/>
              </a:lnSpc>
            </a:pPr>
            <a:r>
              <a:rPr lang="zh-CN" altLang="en-US" sz="1500" dirty="0" smtClean="0">
                <a:latin typeface="宋体" panose="02010600030101010101" pitchFamily="2" charset="-122"/>
                <a:ea typeface="宋体" panose="02010600030101010101" pitchFamily="2" charset="-122"/>
              </a:rPr>
              <a:t>材料类：含材料科学与工程、复合材料与工程专业</a:t>
            </a:r>
            <a:endParaRPr lang="en-US" altLang="zh-CN" sz="1500" dirty="0" smtClean="0">
              <a:latin typeface="宋体" panose="02010600030101010101" pitchFamily="2" charset="-122"/>
              <a:ea typeface="宋体" panose="02010600030101010101" pitchFamily="2" charset="-122"/>
            </a:endParaRPr>
          </a:p>
          <a:p>
            <a:pPr>
              <a:lnSpc>
                <a:spcPct val="150000"/>
              </a:lnSpc>
            </a:pPr>
            <a:r>
              <a:rPr lang="zh-CN" altLang="en-US" sz="1500" dirty="0" smtClean="0">
                <a:latin typeface="宋体" panose="02010600030101010101" pitchFamily="2" charset="-122"/>
                <a:ea typeface="宋体" panose="02010600030101010101" pitchFamily="2" charset="-122"/>
              </a:rPr>
              <a:t>机械类：含机械设计制造及自动化、材料成型及控制工程、过程装备与控制工程专业、智能制造工程专业</a:t>
            </a:r>
            <a:endParaRPr lang="en-US" altLang="zh-CN" sz="1500" dirty="0" smtClean="0">
              <a:latin typeface="宋体" panose="02010600030101010101" pitchFamily="2" charset="-122"/>
              <a:ea typeface="宋体" panose="02010600030101010101" pitchFamily="2" charset="-122"/>
            </a:endParaRPr>
          </a:p>
          <a:p>
            <a:pPr>
              <a:lnSpc>
                <a:spcPct val="150000"/>
              </a:lnSpc>
            </a:pPr>
            <a:r>
              <a:rPr lang="zh-CN" altLang="en-US" sz="1500" dirty="0" smtClean="0">
                <a:latin typeface="宋体" panose="02010600030101010101" pitchFamily="2" charset="-122"/>
                <a:ea typeface="宋体" panose="02010600030101010101" pitchFamily="2" charset="-122"/>
              </a:rPr>
              <a:t>工商管理类：含会计学、国际经济与贸易、市场营销专业</a:t>
            </a:r>
            <a:endParaRPr lang="en-US" altLang="zh-CN" sz="1500" dirty="0" smtClean="0">
              <a:latin typeface="宋体" panose="02010600030101010101" pitchFamily="2" charset="-122"/>
              <a:ea typeface="宋体" panose="02010600030101010101" pitchFamily="2" charset="-122"/>
            </a:endParaRPr>
          </a:p>
          <a:p>
            <a:pPr>
              <a:lnSpc>
                <a:spcPct val="150000"/>
              </a:lnSpc>
            </a:pPr>
            <a:r>
              <a:rPr lang="zh-CN" altLang="en-US" sz="1500" dirty="0" smtClean="0">
                <a:latin typeface="宋体" panose="02010600030101010101" pitchFamily="2" charset="-122"/>
                <a:ea typeface="宋体" panose="02010600030101010101" pitchFamily="2" charset="-122"/>
              </a:rPr>
              <a:t>公共管理类：含劳动与社会保障、社会工作、文化产业管理专业</a:t>
            </a:r>
            <a:endParaRPr lang="en-US" altLang="zh-CN" sz="1500" dirty="0" smtClean="0">
              <a:latin typeface="宋体" panose="02010600030101010101" pitchFamily="2" charset="-122"/>
              <a:ea typeface="宋体" panose="02010600030101010101" pitchFamily="2" charset="-122"/>
            </a:endParaRPr>
          </a:p>
          <a:p>
            <a:pPr>
              <a:lnSpc>
                <a:spcPct val="150000"/>
              </a:lnSpc>
            </a:pPr>
            <a:r>
              <a:rPr lang="zh-CN" altLang="en-US" sz="1500" dirty="0">
                <a:latin typeface="宋体" panose="02010600030101010101" pitchFamily="2" charset="-122"/>
                <a:ea typeface="宋体" panose="02010600030101010101" pitchFamily="2" charset="-122"/>
              </a:rPr>
              <a:t>大类</a:t>
            </a:r>
            <a:r>
              <a:rPr lang="zh-CN" altLang="en-US" sz="1500" dirty="0" smtClean="0">
                <a:latin typeface="宋体" panose="02010600030101010101" pitchFamily="2" charset="-122"/>
                <a:ea typeface="宋体" panose="02010600030101010101" pitchFamily="2" charset="-122"/>
              </a:rPr>
              <a:t>招生专业第一年末根据本校学籍管理有关规定</a:t>
            </a:r>
            <a:r>
              <a:rPr lang="en-US" altLang="zh-CN" sz="1500" dirty="0" smtClean="0">
                <a:latin typeface="宋体" panose="02010600030101010101" pitchFamily="2" charset="-122"/>
                <a:ea typeface="宋体" panose="02010600030101010101" pitchFamily="2" charset="-122"/>
              </a:rPr>
              <a:t>《</a:t>
            </a:r>
            <a:r>
              <a:rPr lang="zh-CN" altLang="en-US" sz="1500" dirty="0" smtClean="0">
                <a:latin typeface="宋体" panose="02010600030101010101" pitchFamily="2" charset="-122"/>
                <a:ea typeface="宋体" panose="02010600030101010101" pitchFamily="2" charset="-122"/>
              </a:rPr>
              <a:t>上海应用技术大学学科大类招生专业分流原则</a:t>
            </a:r>
            <a:r>
              <a:rPr lang="en-US" altLang="zh-CN" sz="1500" dirty="0" smtClean="0">
                <a:latin typeface="宋体" panose="02010600030101010101" pitchFamily="2" charset="-122"/>
                <a:ea typeface="宋体" panose="02010600030101010101" pitchFamily="2" charset="-122"/>
              </a:rPr>
              <a:t>》</a:t>
            </a:r>
            <a:r>
              <a:rPr lang="zh-CN" altLang="en-US" sz="1500" dirty="0" smtClean="0">
                <a:latin typeface="宋体" panose="02010600030101010101" pitchFamily="2" charset="-122"/>
                <a:ea typeface="宋体" panose="02010600030101010101" pitchFamily="2" charset="-122"/>
              </a:rPr>
              <a:t>，在该大类内进行专业分流。</a:t>
            </a:r>
            <a:endParaRPr lang="zh-CN" altLang="en-US" sz="1500" dirty="0">
              <a:latin typeface="宋体" panose="02010600030101010101" pitchFamily="2" charset="-122"/>
              <a:ea typeface="宋体" panose="02010600030101010101" pitchFamily="2" charset="-122"/>
            </a:endParaRPr>
          </a:p>
        </p:txBody>
      </p:sp>
      <p:sp>
        <p:nvSpPr>
          <p:cNvPr id="2" name="文本框 1"/>
          <p:cNvSpPr txBox="1"/>
          <p:nvPr/>
        </p:nvSpPr>
        <p:spPr>
          <a:xfrm>
            <a:off x="1188085" y="367665"/>
            <a:ext cx="2722880" cy="398780"/>
          </a:xfrm>
          <a:prstGeom prst="rect">
            <a:avLst/>
          </a:prstGeom>
          <a:noFill/>
        </p:spPr>
        <p:txBody>
          <a:bodyPr wrap="none" rtlCol="0" anchor="t">
            <a:spAutoFit/>
          </a:bodyPr>
          <a:lstStyle/>
          <a:p>
            <a:r>
              <a:rPr lang="zh-CN" altLang="en-US" sz="2000" dirty="0">
                <a:latin typeface="微软雅黑" panose="020B0503020204020204" pitchFamily="34" charset="-122"/>
                <a:ea typeface="微软雅黑" panose="020B0503020204020204" pitchFamily="34" charset="-122"/>
                <a:sym typeface="+mn-ea"/>
              </a:rPr>
              <a:t>招生政</a:t>
            </a:r>
            <a:r>
              <a:rPr lang="zh-CN" altLang="en-US" sz="2000" dirty="0" smtClean="0">
                <a:latin typeface="微软雅黑" panose="020B0503020204020204" pitchFamily="34" charset="-122"/>
                <a:ea typeface="微软雅黑" panose="020B0503020204020204" pitchFamily="34" charset="-122"/>
                <a:sym typeface="+mn-ea"/>
              </a:rPr>
              <a:t>策（大类招生）</a:t>
            </a:r>
            <a:endParaRPr lang="zh-CN" altLang="en-US" sz="2000" dirty="0" smtClean="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56913" y="1130789"/>
            <a:ext cx="6836854" cy="922020"/>
          </a:xfrm>
          <a:prstGeom prst="rect">
            <a:avLst/>
          </a:prstGeom>
          <a:noFill/>
        </p:spPr>
        <p:txBody>
          <a:bodyPr wrap="square" rtlCol="0">
            <a:spAutoFit/>
          </a:bodyPr>
          <a:lstStyle/>
          <a:p>
            <a:r>
              <a:rPr lang="zh-CN" altLang="zh-CN" sz="1800" dirty="0">
                <a:latin typeface="宋体" panose="02010600030101010101" pitchFamily="2" charset="-122"/>
                <a:ea typeface="宋体" panose="02010600030101010101" pitchFamily="2" charset="-122"/>
              </a:rPr>
              <a:t>根据学校学籍管理规定，符合条件的学生可于第一学年或第二学年的春季按规定提出转专业申请，转入学院将组织考核</a:t>
            </a:r>
            <a:r>
              <a:rPr lang="zh-CN" altLang="zh-CN" sz="1800" dirty="0" smtClean="0">
                <a:latin typeface="宋体" panose="02010600030101010101" pitchFamily="2" charset="-122"/>
                <a:ea typeface="宋体" panose="02010600030101010101" pitchFamily="2" charset="-122"/>
              </a:rPr>
              <a:t>。中外合作</a:t>
            </a:r>
            <a:r>
              <a:rPr lang="zh-CN" altLang="en-US" sz="1800" dirty="0" smtClean="0">
                <a:latin typeface="宋体" panose="02010600030101010101" pitchFamily="2" charset="-122"/>
                <a:ea typeface="宋体" panose="02010600030101010101" pitchFamily="2" charset="-122"/>
              </a:rPr>
              <a:t>专业</a:t>
            </a:r>
            <a:r>
              <a:rPr lang="zh-CN" altLang="zh-CN" sz="1800" dirty="0" smtClean="0">
                <a:latin typeface="宋体" panose="02010600030101010101" pitchFamily="2" charset="-122"/>
                <a:ea typeface="宋体" panose="02010600030101010101" pitchFamily="2" charset="-122"/>
              </a:rPr>
              <a:t>不能</a:t>
            </a:r>
            <a:r>
              <a:rPr lang="zh-CN" altLang="zh-CN" sz="1800" dirty="0">
                <a:latin typeface="宋体" panose="02010600030101010101" pitchFamily="2" charset="-122"/>
                <a:ea typeface="宋体" panose="02010600030101010101" pitchFamily="2" charset="-122"/>
              </a:rPr>
              <a:t>转专业。</a:t>
            </a:r>
            <a:endParaRPr lang="zh-CN" altLang="en-US" sz="1800" dirty="0">
              <a:latin typeface="宋体" panose="02010600030101010101" pitchFamily="2" charset="-122"/>
              <a:ea typeface="宋体" panose="02010600030101010101" pitchFamily="2" charset="-122"/>
            </a:endParaRPr>
          </a:p>
        </p:txBody>
      </p:sp>
      <p:sp>
        <p:nvSpPr>
          <p:cNvPr id="2" name="文本框 1"/>
          <p:cNvSpPr txBox="1"/>
          <p:nvPr/>
        </p:nvSpPr>
        <p:spPr>
          <a:xfrm>
            <a:off x="1231900" y="432435"/>
            <a:ext cx="2976880" cy="398780"/>
          </a:xfrm>
          <a:prstGeom prst="rect">
            <a:avLst/>
          </a:prstGeom>
          <a:noFill/>
        </p:spPr>
        <p:txBody>
          <a:bodyPr wrap="none" rtlCol="0" anchor="t">
            <a:spAutoFit/>
          </a:bodyPr>
          <a:lstStyle/>
          <a:p>
            <a:r>
              <a:rPr lang="zh-CN" altLang="en-US" sz="2000" dirty="0">
                <a:latin typeface="微软雅黑" panose="020B0503020204020204" pitchFamily="34" charset="-122"/>
                <a:ea typeface="微软雅黑" panose="020B0503020204020204" pitchFamily="34" charset="-122"/>
                <a:sym typeface="+mn-ea"/>
              </a:rPr>
              <a:t>招生政策（转专业政策</a:t>
            </a:r>
            <a:r>
              <a:rPr lang="zh-CN" altLang="en-US" sz="2000" dirty="0" smtClean="0">
                <a:latin typeface="微软雅黑" panose="020B0503020204020204" pitchFamily="34" charset="-122"/>
                <a:ea typeface="微软雅黑" panose="020B0503020204020204" pitchFamily="34" charset="-122"/>
                <a:sym typeface="+mn-ea"/>
              </a:rPr>
              <a:t>）</a:t>
            </a:r>
            <a:endParaRPr lang="zh-CN" altLang="en-US" sz="2000" dirty="0" smtClean="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52328" y="1013808"/>
            <a:ext cx="5839345" cy="25853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latin typeface="微软雅黑" panose="020B0503020204020204" pitchFamily="34" charset="-122"/>
                <a:ea typeface="微软雅黑" panose="020B0503020204020204" pitchFamily="34" charset="-122"/>
              </a:rPr>
              <a:t>介绍内容</a:t>
            </a:r>
            <a:endParaRPr lang="en-US" altLang="zh-CN" dirty="0" smtClean="0">
              <a:latin typeface="微软雅黑" panose="020B0503020204020204" pitchFamily="34" charset="-122"/>
              <a:ea typeface="微软雅黑" panose="020B0503020204020204" pitchFamily="34" charset="-122"/>
            </a:endParaRPr>
          </a:p>
          <a:p>
            <a:br>
              <a:rPr lang="en-US" altLang="zh-CN" dirty="0">
                <a:latin typeface="微软雅黑" panose="020B0503020204020204" pitchFamily="34" charset="-122"/>
                <a:ea typeface="微软雅黑" panose="020B0503020204020204" pitchFamily="34" charset="-122"/>
              </a:rPr>
            </a:br>
            <a:endParaRPr lang="en-US" altLang="zh-CN"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、学校特色</a:t>
            </a:r>
            <a:endParaRPr lang="en-US" altLang="zh-CN" dirty="0" smtClean="0">
              <a:latin typeface="微软雅黑" panose="020B0503020204020204" pitchFamily="34" charset="-122"/>
              <a:ea typeface="微软雅黑" panose="020B0503020204020204" pitchFamily="34" charset="-122"/>
            </a:endParaRPr>
          </a:p>
          <a:p>
            <a:endParaRPr lang="en-US" altLang="zh-CN"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、特色专业</a:t>
            </a:r>
            <a:endParaRPr lang="en-US" altLang="zh-CN" dirty="0" smtClean="0">
              <a:latin typeface="微软雅黑" panose="020B0503020204020204" pitchFamily="34" charset="-122"/>
              <a:ea typeface="微软雅黑" panose="020B0503020204020204" pitchFamily="34" charset="-122"/>
            </a:endParaRPr>
          </a:p>
          <a:p>
            <a:endParaRPr lang="en-US" altLang="zh-CN" dirty="0" smtClean="0">
              <a:latin typeface="微软雅黑" panose="020B0503020204020204" pitchFamily="34" charset="-122"/>
              <a:ea typeface="微软雅黑" panose="020B0503020204020204" pitchFamily="34" charset="-122"/>
            </a:endParaRPr>
          </a:p>
          <a:p>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、招生政策</a:t>
            </a:r>
            <a:endParaRPr lang="en-US" altLang="zh-CN" dirty="0" smtClean="0">
              <a:latin typeface="微软雅黑" panose="020B0503020204020204" pitchFamily="34" charset="-122"/>
              <a:ea typeface="微软雅黑" panose="020B0503020204020204" pitchFamily="34" charset="-122"/>
            </a:endParaRPr>
          </a:p>
          <a:p>
            <a:endParaRPr lang="en-US" altLang="zh-CN"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p:blinds/>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204094" y="429115"/>
            <a:ext cx="4669112" cy="398780"/>
          </a:xfrm>
          <a:prstGeom prst="rect">
            <a:avLst/>
          </a:prstGeom>
          <a:no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招生政策（奖助学金）</a:t>
            </a:r>
            <a:endParaRPr lang="zh-CN" altLang="en-US" sz="2000" dirty="0" smtClean="0">
              <a:latin typeface="微软雅黑" panose="020B0503020204020204" pitchFamily="34" charset="-122"/>
              <a:ea typeface="微软雅黑" panose="020B0503020204020204" pitchFamily="34" charset="-122"/>
            </a:endParaRPr>
          </a:p>
        </p:txBody>
      </p:sp>
      <p:sp>
        <p:nvSpPr>
          <p:cNvPr id="7" name="TextBox 6"/>
          <p:cNvSpPr txBox="1"/>
          <p:nvPr/>
        </p:nvSpPr>
        <p:spPr>
          <a:xfrm>
            <a:off x="685799" y="1616847"/>
            <a:ext cx="2449287" cy="852805"/>
          </a:xfrm>
          <a:prstGeom prst="rect">
            <a:avLst/>
          </a:prstGeom>
          <a:noFill/>
        </p:spPr>
        <p:txBody>
          <a:bodyPr wrap="square" rtlCol="0">
            <a:spAutoFit/>
          </a:bodyPr>
          <a:lstStyle/>
          <a:p>
            <a:r>
              <a:rPr lang="zh-CN" altLang="en-US" sz="4500" b="1" dirty="0" smtClean="0">
                <a:solidFill>
                  <a:schemeClr val="bg1"/>
                </a:solidFill>
                <a:latin typeface="黑体" panose="02010609060101010101" pitchFamily="49" charset="-122"/>
                <a:ea typeface="黑体" panose="02010609060101010101" pitchFamily="49" charset="-122"/>
              </a:rPr>
              <a:t> </a:t>
            </a:r>
            <a:r>
              <a:rPr lang="zh-CN" altLang="en-US" sz="4950" b="1" dirty="0" smtClean="0">
                <a:solidFill>
                  <a:schemeClr val="bg1"/>
                </a:solidFill>
                <a:latin typeface="黑体" panose="02010609060101010101" pitchFamily="49" charset="-122"/>
                <a:ea typeface="黑体" panose="02010609060101010101" pitchFamily="49" charset="-122"/>
              </a:rPr>
              <a:t>奖学金</a:t>
            </a:r>
            <a:endParaRPr lang="zh-CN" altLang="en-US" sz="4950" b="1" dirty="0">
              <a:solidFill>
                <a:schemeClr val="bg1"/>
              </a:solidFill>
              <a:latin typeface="黑体" panose="02010609060101010101" pitchFamily="49" charset="-122"/>
              <a:ea typeface="黑体" panose="02010609060101010101" pitchFamily="49" charset="-122"/>
            </a:endParaRPr>
          </a:p>
        </p:txBody>
      </p:sp>
      <p:sp>
        <p:nvSpPr>
          <p:cNvPr id="14" name="圆角矩形 13"/>
          <p:cNvSpPr/>
          <p:nvPr/>
        </p:nvSpPr>
        <p:spPr>
          <a:xfrm>
            <a:off x="932265" y="4054620"/>
            <a:ext cx="7578071" cy="453118"/>
          </a:xfrm>
          <a:prstGeom prst="roundRect">
            <a:avLst/>
          </a:prstGeom>
          <a:solidFill>
            <a:srgbClr val="85475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5" name="TextBox 14"/>
          <p:cNvSpPr txBox="1"/>
          <p:nvPr/>
        </p:nvSpPr>
        <p:spPr>
          <a:xfrm>
            <a:off x="931900" y="4022989"/>
            <a:ext cx="7664845" cy="460375"/>
          </a:xfrm>
          <a:prstGeom prst="rect">
            <a:avLst/>
          </a:prstGeom>
          <a:noFill/>
        </p:spPr>
        <p:txBody>
          <a:bodyPr wrap="square" rtlCol="0">
            <a:spAutoFit/>
          </a:bodyPr>
          <a:lstStyle/>
          <a:p>
            <a:r>
              <a:rPr lang="zh-CN" altLang="en-US" sz="2400" b="1" dirty="0" smtClean="0">
                <a:solidFill>
                  <a:schemeClr val="bg1"/>
                </a:solidFill>
              </a:rPr>
              <a:t>用于资助优秀困难</a:t>
            </a:r>
            <a:r>
              <a:rPr lang="zh-CN" altLang="en-US" sz="2400" b="1" dirty="0">
                <a:solidFill>
                  <a:schemeClr val="bg1"/>
                </a:solidFill>
              </a:rPr>
              <a:t>学生</a:t>
            </a:r>
            <a:r>
              <a:rPr lang="zh-CN" altLang="en-US" sz="2400" b="1" dirty="0" smtClean="0">
                <a:solidFill>
                  <a:schemeClr val="bg1"/>
                </a:solidFill>
              </a:rPr>
              <a:t>出国游学的“远修无忧”助学金</a:t>
            </a:r>
            <a:endParaRPr lang="zh-CN" altLang="en-US" sz="2400" b="1" dirty="0">
              <a:solidFill>
                <a:schemeClr val="bg1"/>
              </a:solidFill>
            </a:endParaRPr>
          </a:p>
        </p:txBody>
      </p:sp>
      <p:pic>
        <p:nvPicPr>
          <p:cNvPr id="1026" name="Picture 2"/>
          <p:cNvPicPr>
            <a:picLocks noChangeAspect="1" noChangeArrowheads="1"/>
          </p:cNvPicPr>
          <p:nvPr/>
        </p:nvPicPr>
        <p:blipFill>
          <a:blip r:embed="rId1" cstate="print"/>
          <a:srcRect/>
          <a:stretch>
            <a:fillRect/>
          </a:stretch>
        </p:blipFill>
        <p:spPr bwMode="auto">
          <a:xfrm>
            <a:off x="810242" y="1264917"/>
            <a:ext cx="7274378" cy="26077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27276" y="428265"/>
            <a:ext cx="6095966" cy="39878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人文学院招生</a:t>
            </a:r>
            <a:r>
              <a:rPr lang="zh-CN" altLang="en-US" sz="2000" dirty="0" smtClean="0">
                <a:latin typeface="微软雅黑" panose="020B0503020204020204" pitchFamily="34" charset="-122"/>
                <a:ea typeface="微软雅黑" panose="020B0503020204020204" pitchFamily="34" charset="-122"/>
              </a:rPr>
              <a:t>专业</a:t>
            </a:r>
            <a:endParaRPr lang="zh-CN" altLang="en-US" sz="2000" dirty="0" smtClean="0">
              <a:latin typeface="微软雅黑" panose="020B0503020204020204" pitchFamily="34" charset="-122"/>
              <a:ea typeface="微软雅黑" panose="020B0503020204020204" pitchFamily="34" charset="-122"/>
            </a:endParaRPr>
          </a:p>
        </p:txBody>
      </p:sp>
      <p:sp>
        <p:nvSpPr>
          <p:cNvPr id="29" name="TextBox 28"/>
          <p:cNvSpPr txBox="1"/>
          <p:nvPr/>
        </p:nvSpPr>
        <p:spPr>
          <a:xfrm>
            <a:off x="3535418" y="2731695"/>
            <a:ext cx="804041" cy="460375"/>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文学</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057" name="Rectangle 9"/>
          <p:cNvSpPr>
            <a:spLocks noChangeArrowheads="1"/>
          </p:cNvSpPr>
          <p:nvPr/>
        </p:nvSpPr>
        <p:spPr bwMode="auto">
          <a:xfrm>
            <a:off x="0" y="129858"/>
            <a:ext cx="264160" cy="83820"/>
          </a:xfrm>
          <a:prstGeom prst="rect">
            <a:avLst/>
          </a:prstGeom>
          <a:noFill/>
          <a:ln w="9525">
            <a:noFill/>
            <a:miter lim="800000"/>
          </a:ln>
          <a:effectLst/>
        </p:spPr>
        <p:txBody>
          <a:bodyPr vert="horz" wrap="none" lIns="68580" tIns="34290" rIns="68580" bIns="34290" numCol="1" anchor="ctr" anchorCtr="0" compatLnSpc="1">
            <a:spAutoFit/>
          </a:bodyPr>
          <a:lstStyle/>
          <a:p>
            <a:endParaRPr lang="zh-CN" altLang="en-US" sz="100"/>
          </a:p>
        </p:txBody>
      </p:sp>
      <p:sp>
        <p:nvSpPr>
          <p:cNvPr id="7" name="TextBox 6"/>
          <p:cNvSpPr txBox="1"/>
          <p:nvPr/>
        </p:nvSpPr>
        <p:spPr>
          <a:xfrm>
            <a:off x="1130300" y="1246202"/>
            <a:ext cx="7189355" cy="3693319"/>
          </a:xfrm>
          <a:prstGeom prst="rect">
            <a:avLst/>
          </a:prstGeom>
          <a:noFill/>
        </p:spPr>
        <p:txBody>
          <a:bodyPr wrap="square" rtlCol="0">
            <a:spAutoFit/>
          </a:bodyPr>
          <a:lstStyle/>
          <a:p>
            <a:pPr>
              <a:lnSpc>
                <a:spcPct val="150000"/>
              </a:lnSpc>
            </a:pPr>
            <a:r>
              <a:rPr lang="zh-CN" altLang="en-US" sz="1800" b="1" dirty="0" smtClean="0">
                <a:latin typeface="宋体" panose="02010600030101010101" pitchFamily="2" charset="-122"/>
                <a:ea typeface="宋体" panose="02010600030101010101" pitchFamily="2" charset="-122"/>
              </a:rPr>
              <a:t>公共管理类，包括：</a:t>
            </a:r>
            <a:endParaRPr lang="en-US" altLang="zh-CN" sz="1800" b="1" dirty="0" smtClean="0">
              <a:latin typeface="宋体" panose="02010600030101010101" pitchFamily="2" charset="-122"/>
              <a:ea typeface="宋体" panose="02010600030101010101" pitchFamily="2" charset="-122"/>
            </a:endParaRPr>
          </a:p>
          <a:p>
            <a:pPr>
              <a:lnSpc>
                <a:spcPct val="150000"/>
              </a:lnSpc>
            </a:pPr>
            <a:r>
              <a:rPr lang="en-US" altLang="zh-CN" sz="1800" dirty="0" smtClean="0">
                <a:latin typeface="宋体" panose="02010600030101010101" pitchFamily="2" charset="-122"/>
                <a:ea typeface="宋体" panose="02010600030101010101" pitchFamily="2" charset="-122"/>
              </a:rPr>
              <a:t>1.</a:t>
            </a:r>
            <a:r>
              <a:rPr lang="zh-CN" altLang="en-US" sz="1800" dirty="0" smtClean="0">
                <a:latin typeface="宋体" panose="02010600030101010101" pitchFamily="2" charset="-122"/>
                <a:ea typeface="宋体" panose="02010600030101010101" pitchFamily="2" charset="-122"/>
              </a:rPr>
              <a:t>社会工作专业</a:t>
            </a:r>
            <a:endParaRPr lang="en-US" altLang="zh-CN" sz="1800" dirty="0" smtClean="0">
              <a:latin typeface="宋体" panose="02010600030101010101" pitchFamily="2" charset="-122"/>
              <a:ea typeface="宋体" panose="02010600030101010101" pitchFamily="2" charset="-122"/>
            </a:endParaRPr>
          </a:p>
          <a:p>
            <a:pPr>
              <a:lnSpc>
                <a:spcPct val="150000"/>
              </a:lnSpc>
            </a:pPr>
            <a:r>
              <a:rPr lang="en-US" altLang="zh-CN" sz="1800" dirty="0" smtClean="0">
                <a:latin typeface="宋体" panose="02010600030101010101" pitchFamily="2" charset="-122"/>
                <a:ea typeface="宋体" panose="02010600030101010101" pitchFamily="2" charset="-122"/>
              </a:rPr>
              <a:t>2.</a:t>
            </a:r>
            <a:r>
              <a:rPr lang="zh-CN" altLang="en-US" sz="1800" dirty="0" smtClean="0">
                <a:latin typeface="宋体" panose="02010600030101010101" pitchFamily="2" charset="-122"/>
                <a:ea typeface="宋体" panose="02010600030101010101" pitchFamily="2" charset="-122"/>
              </a:rPr>
              <a:t>劳动</a:t>
            </a:r>
            <a:r>
              <a:rPr lang="zh-CN" altLang="en-US" sz="1800" dirty="0">
                <a:latin typeface="宋体" panose="02010600030101010101" pitchFamily="2" charset="-122"/>
                <a:ea typeface="宋体" panose="02010600030101010101" pitchFamily="2" charset="-122"/>
              </a:rPr>
              <a:t>与</a:t>
            </a:r>
            <a:r>
              <a:rPr lang="zh-CN" altLang="en-US" sz="1800" dirty="0" smtClean="0">
                <a:latin typeface="宋体" panose="02010600030101010101" pitchFamily="2" charset="-122"/>
                <a:ea typeface="宋体" panose="02010600030101010101" pitchFamily="2" charset="-122"/>
              </a:rPr>
              <a:t>社会保障专业</a:t>
            </a:r>
            <a:endParaRPr lang="en-US" altLang="zh-CN" sz="1800" dirty="0" smtClean="0">
              <a:latin typeface="宋体" panose="02010600030101010101" pitchFamily="2" charset="-122"/>
              <a:ea typeface="宋体" panose="02010600030101010101" pitchFamily="2" charset="-122"/>
            </a:endParaRPr>
          </a:p>
          <a:p>
            <a:pPr>
              <a:lnSpc>
                <a:spcPct val="150000"/>
              </a:lnSpc>
            </a:pPr>
            <a:r>
              <a:rPr lang="en-US" altLang="zh-CN" sz="1800" dirty="0" smtClean="0">
                <a:latin typeface="宋体" panose="02010600030101010101" pitchFamily="2" charset="-122"/>
                <a:ea typeface="宋体" panose="02010600030101010101" pitchFamily="2" charset="-122"/>
              </a:rPr>
              <a:t>3.</a:t>
            </a:r>
            <a:r>
              <a:rPr lang="zh-CN" altLang="en-US" sz="1800" dirty="0" smtClean="0">
                <a:latin typeface="宋体" panose="02010600030101010101" pitchFamily="2" charset="-122"/>
                <a:ea typeface="宋体" panose="02010600030101010101" pitchFamily="2" charset="-122"/>
              </a:rPr>
              <a:t>文化</a:t>
            </a:r>
            <a:r>
              <a:rPr lang="zh-CN" altLang="en-US" sz="1800" dirty="0">
                <a:latin typeface="宋体" panose="02010600030101010101" pitchFamily="2" charset="-122"/>
                <a:ea typeface="宋体" panose="02010600030101010101" pitchFamily="2" charset="-122"/>
              </a:rPr>
              <a:t>产业</a:t>
            </a:r>
            <a:r>
              <a:rPr lang="zh-CN" altLang="en-US" sz="1800" dirty="0" smtClean="0">
                <a:latin typeface="宋体" panose="02010600030101010101" pitchFamily="2" charset="-122"/>
                <a:ea typeface="宋体" panose="02010600030101010101" pitchFamily="2" charset="-122"/>
              </a:rPr>
              <a:t>管理专业</a:t>
            </a:r>
            <a:endParaRPr lang="en-US" altLang="zh-CN" sz="1800" dirty="0">
              <a:latin typeface="宋体" panose="02010600030101010101" pitchFamily="2" charset="-122"/>
              <a:ea typeface="宋体" panose="02010600030101010101" pitchFamily="2" charset="-122"/>
            </a:endParaRPr>
          </a:p>
          <a:p>
            <a:pPr>
              <a:lnSpc>
                <a:spcPct val="150000"/>
              </a:lnSpc>
            </a:pPr>
            <a:endParaRPr lang="en-US" altLang="zh-CN" sz="2100" dirty="0">
              <a:solidFill>
                <a:srgbClr val="E3472D"/>
              </a:solidFill>
            </a:endParaRPr>
          </a:p>
          <a:p>
            <a:pPr>
              <a:lnSpc>
                <a:spcPct val="150000"/>
              </a:lnSpc>
            </a:pPr>
            <a:endParaRPr lang="en-US" altLang="zh-CN" sz="2100" dirty="0">
              <a:solidFill>
                <a:srgbClr val="E3472D"/>
              </a:solidFill>
            </a:endParaRPr>
          </a:p>
          <a:p>
            <a:pPr>
              <a:lnSpc>
                <a:spcPct val="150000"/>
              </a:lnSpc>
            </a:pPr>
            <a:endParaRPr lang="en-US" altLang="zh-CN" sz="2100" b="1" dirty="0" smtClean="0">
              <a:solidFill>
                <a:srgbClr val="A73119"/>
              </a:solidFill>
            </a:endParaRPr>
          </a:p>
          <a:p>
            <a:pPr>
              <a:lnSpc>
                <a:spcPct val="150000"/>
              </a:lnSpc>
            </a:pPr>
            <a:r>
              <a:rPr lang="en-US" altLang="zh-CN" sz="2100" b="1" dirty="0" smtClean="0">
                <a:solidFill>
                  <a:srgbClr val="A73119"/>
                </a:solidFill>
              </a:rPr>
              <a:t>  </a:t>
            </a:r>
            <a:r>
              <a:rPr lang="en-US" altLang="zh-CN" sz="2100" b="1" dirty="0">
                <a:solidFill>
                  <a:srgbClr val="A73119"/>
                </a:solidFill>
                <a:latin typeface="微软雅黑" panose="020B0503020204020204" pitchFamily="34" charset="-122"/>
                <a:ea typeface="微软雅黑" panose="020B0503020204020204" pitchFamily="34" charset="-122"/>
              </a:rPr>
              <a:t> </a:t>
            </a:r>
            <a:r>
              <a:rPr lang="en-US" altLang="zh-CN" sz="2100" b="1" dirty="0" smtClean="0">
                <a:solidFill>
                  <a:srgbClr val="A73119"/>
                </a:solidFill>
                <a:latin typeface="微软雅黑" panose="020B0503020204020204" pitchFamily="34" charset="-122"/>
                <a:ea typeface="微软雅黑" panose="020B0503020204020204" pitchFamily="34" charset="-122"/>
              </a:rPr>
              <a:t> </a:t>
            </a:r>
            <a:endParaRPr lang="zh-CN" altLang="en-US" sz="2100" dirty="0" smtClean="0">
              <a:solidFill>
                <a:srgbClr val="E3472D"/>
              </a:solidFill>
            </a:endParaRPr>
          </a:p>
        </p:txBody>
      </p:sp>
      <p:sp>
        <p:nvSpPr>
          <p:cNvPr id="8" name="矩形 7"/>
          <p:cNvSpPr/>
          <p:nvPr/>
        </p:nvSpPr>
        <p:spPr>
          <a:xfrm>
            <a:off x="469853" y="1638618"/>
            <a:ext cx="8406540" cy="1914525"/>
          </a:xfrm>
          <a:prstGeom prst="rect">
            <a:avLst/>
          </a:prstGeom>
        </p:spPr>
        <p:txBody>
          <a:bodyPr wrap="square">
            <a:spAutoFit/>
          </a:bodyPr>
          <a:lstStyle/>
          <a:p>
            <a:pPr>
              <a:lnSpc>
                <a:spcPct val="150000"/>
              </a:lnSpc>
            </a:pPr>
            <a:endParaRPr lang="en-US" altLang="zh-CN" sz="2100" b="1" dirty="0" smtClean="0">
              <a:solidFill>
                <a:srgbClr val="A73119"/>
              </a:solidFill>
            </a:endParaRPr>
          </a:p>
          <a:p>
            <a:pPr>
              <a:lnSpc>
                <a:spcPct val="150000"/>
              </a:lnSpc>
            </a:pPr>
            <a:endParaRPr lang="en-US" altLang="zh-CN" sz="2100" b="1" dirty="0" smtClean="0">
              <a:solidFill>
                <a:srgbClr val="A73119"/>
              </a:solidFill>
            </a:endParaRPr>
          </a:p>
          <a:p>
            <a:pPr>
              <a:lnSpc>
                <a:spcPct val="150000"/>
              </a:lnSpc>
            </a:pPr>
            <a:endParaRPr lang="en-US" altLang="zh-CN" sz="2100" b="1" dirty="0" smtClean="0">
              <a:solidFill>
                <a:srgbClr val="A73119"/>
              </a:solidFill>
            </a:endParaRPr>
          </a:p>
          <a:p>
            <a:endParaRPr lang="en-US" altLang="zh-CN" sz="2100" b="1" dirty="0" smtClean="0">
              <a:solidFill>
                <a:srgbClr val="A73119"/>
              </a:solidFill>
            </a:endParaRPr>
          </a:p>
          <a:p>
            <a:endParaRPr lang="en-US" altLang="zh-CN" sz="100" dirty="0" smtClean="0"/>
          </a:p>
          <a:p>
            <a:r>
              <a:rPr lang="zh-CN" altLang="zh-CN" sz="100" dirty="0" smtClean="0"/>
              <a:t> </a:t>
            </a:r>
            <a:endParaRPr lang="en-US" altLang="zh-CN" sz="100" dirty="0" smtClean="0"/>
          </a:p>
          <a:p>
            <a:endParaRPr lang="zh-CN" altLang="en-US" sz="1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094740" y="839881"/>
          <a:ext cx="5411470" cy="640080"/>
        </p:xfrm>
        <a:graphic>
          <a:graphicData uri="http://schemas.openxmlformats.org/drawingml/2006/table">
            <a:tbl>
              <a:tblPr firstRow="1" firstCol="1" bandRow="1">
                <a:tableStyleId>{5C22544A-7EE6-4342-B048-85BDC9FD1C3A}</a:tableStyleId>
              </a:tblPr>
              <a:tblGrid>
                <a:gridCol w="1352550"/>
                <a:gridCol w="1352550"/>
                <a:gridCol w="1353185"/>
                <a:gridCol w="1353185"/>
              </a:tblGrid>
              <a:tr h="0">
                <a:tc>
                  <a:txBody>
                    <a:bodyPr/>
                    <a:lstStyle/>
                    <a:p>
                      <a:pPr algn="ctr">
                        <a:spcAft>
                          <a:spcPts val="0"/>
                        </a:spcAft>
                      </a:pPr>
                      <a:r>
                        <a:rPr lang="zh-CN" sz="1400" kern="100" dirty="0">
                          <a:solidFill>
                            <a:schemeClr val="tx1">
                              <a:lumMod val="95000"/>
                              <a:lumOff val="5000"/>
                            </a:schemeClr>
                          </a:solidFill>
                          <a:effectLst/>
                        </a:rPr>
                        <a:t>专业代码：</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en-US" sz="1400" kern="100" dirty="0">
                          <a:solidFill>
                            <a:schemeClr val="tx1">
                              <a:lumMod val="95000"/>
                              <a:lumOff val="5000"/>
                            </a:schemeClr>
                          </a:solidFill>
                          <a:effectLst/>
                        </a:rPr>
                        <a:t>030302</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400" kern="100">
                          <a:solidFill>
                            <a:schemeClr val="tx1">
                              <a:lumMod val="95000"/>
                              <a:lumOff val="5000"/>
                            </a:schemeClr>
                          </a:solidFill>
                          <a:effectLst/>
                        </a:rPr>
                        <a:t>专业特色：</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altLang="en-US" sz="1400" kern="100" dirty="0" smtClean="0">
                          <a:solidFill>
                            <a:schemeClr val="tx1">
                              <a:lumMod val="95000"/>
                              <a:lumOff val="5000"/>
                            </a:schemeClr>
                          </a:solidFill>
                          <a:effectLst/>
                          <a:latin typeface="+mn-lt"/>
                          <a:ea typeface="+mn-ea"/>
                          <a:cs typeface="+mn-cs"/>
                        </a:rPr>
                        <a:t>应用</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r h="0">
                <a:tc>
                  <a:txBody>
                    <a:bodyPr/>
                    <a:lstStyle/>
                    <a:p>
                      <a:pPr algn="ctr">
                        <a:spcAft>
                          <a:spcPts val="0"/>
                        </a:spcAft>
                      </a:pPr>
                      <a:r>
                        <a:rPr lang="zh-CN" sz="1400" kern="100" dirty="0">
                          <a:solidFill>
                            <a:schemeClr val="tx1">
                              <a:lumMod val="95000"/>
                              <a:lumOff val="5000"/>
                            </a:schemeClr>
                          </a:solidFill>
                          <a:effectLst/>
                        </a:rPr>
                        <a:t>授予学位：</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sz="1400" kern="100" dirty="0">
                          <a:solidFill>
                            <a:schemeClr val="tx1">
                              <a:lumMod val="95000"/>
                              <a:lumOff val="5000"/>
                            </a:schemeClr>
                          </a:solidFill>
                          <a:effectLst/>
                        </a:rPr>
                        <a:t>法学学士</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400" kern="100" dirty="0">
                          <a:solidFill>
                            <a:schemeClr val="tx1">
                              <a:lumMod val="95000"/>
                              <a:lumOff val="5000"/>
                            </a:schemeClr>
                          </a:solidFill>
                          <a:effectLst/>
                        </a:rPr>
                        <a:t>修业年限：</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sz="1400" kern="100">
                          <a:solidFill>
                            <a:schemeClr val="tx1">
                              <a:lumMod val="95000"/>
                              <a:lumOff val="5000"/>
                            </a:schemeClr>
                          </a:solidFill>
                          <a:effectLst/>
                        </a:rPr>
                        <a:t>四年</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r h="0">
                <a:tc>
                  <a:txBody>
                    <a:bodyPr/>
                    <a:lstStyle/>
                    <a:p>
                      <a:pPr algn="ctr">
                        <a:spcAft>
                          <a:spcPts val="0"/>
                        </a:spcAft>
                      </a:pPr>
                      <a:r>
                        <a:rPr lang="zh-CN" sz="1400" kern="100">
                          <a:solidFill>
                            <a:schemeClr val="tx1">
                              <a:lumMod val="95000"/>
                              <a:lumOff val="5000"/>
                            </a:schemeClr>
                          </a:solidFill>
                          <a:effectLst/>
                        </a:rPr>
                        <a:t>学科门类：</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sz="1400" kern="100">
                          <a:solidFill>
                            <a:schemeClr val="tx1">
                              <a:lumMod val="95000"/>
                              <a:lumOff val="5000"/>
                            </a:schemeClr>
                          </a:solidFill>
                          <a:effectLst/>
                        </a:rPr>
                        <a:t>法学</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400" kern="100" dirty="0">
                          <a:solidFill>
                            <a:schemeClr val="tx1">
                              <a:lumMod val="95000"/>
                              <a:lumOff val="5000"/>
                            </a:schemeClr>
                          </a:solidFill>
                          <a:effectLst/>
                        </a:rPr>
                        <a:t>专业类：</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sz="1400" kern="100" dirty="0">
                          <a:solidFill>
                            <a:schemeClr val="tx1">
                              <a:lumMod val="95000"/>
                              <a:lumOff val="5000"/>
                            </a:schemeClr>
                          </a:solidFill>
                          <a:effectLst/>
                        </a:rPr>
                        <a:t>社会学类</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bl>
          </a:graphicData>
        </a:graphic>
      </p:graphicFrame>
      <p:sp>
        <p:nvSpPr>
          <p:cNvPr id="5" name="Rectangle 2"/>
          <p:cNvSpPr>
            <a:spLocks noChangeArrowheads="1"/>
          </p:cNvSpPr>
          <p:nvPr/>
        </p:nvSpPr>
        <p:spPr bwMode="auto">
          <a:xfrm>
            <a:off x="1173956" y="306198"/>
            <a:ext cx="12105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社会工作</a:t>
            </a:r>
            <a:endParaRPr kumimoji="0" lang="zh-CN" altLang="zh-CN" sz="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6" name="矩形 5"/>
          <p:cNvSpPr/>
          <p:nvPr/>
        </p:nvSpPr>
        <p:spPr>
          <a:xfrm>
            <a:off x="107156" y="1613535"/>
            <a:ext cx="7808119" cy="3046988"/>
          </a:xfrm>
          <a:prstGeom prst="rect">
            <a:avLst/>
          </a:prstGeom>
        </p:spPr>
        <p:txBody>
          <a:bodyPr wrap="square">
            <a:spAutoFit/>
          </a:bodyPr>
          <a:lstStyle/>
          <a:p>
            <a:pPr>
              <a:spcAft>
                <a:spcPts val="0"/>
              </a:spcAft>
            </a:pPr>
            <a:r>
              <a:rPr lang="zh-CN" altLang="zh-CN" sz="1600" kern="100" dirty="0">
                <a:latin typeface="Calibri" panose="020F0502020204030204" charset="0"/>
                <a:cs typeface="Times New Roman" panose="02020603050405020304" pitchFamily="18" charset="0"/>
              </a:rPr>
              <a:t>专业详解</a:t>
            </a:r>
            <a:endParaRPr lang="zh-CN" altLang="zh-CN" sz="1100" kern="100" dirty="0">
              <a:latin typeface="Calibri" panose="020F0502020204030204" charset="0"/>
              <a:cs typeface="Times New Roman" panose="02020603050405020304" pitchFamily="18" charset="0"/>
            </a:endParaRPr>
          </a:p>
          <a:p>
            <a:pPr>
              <a:spcAft>
                <a:spcPts val="0"/>
              </a:spcAft>
            </a:pPr>
            <a:r>
              <a:rPr lang="zh-CN" altLang="zh-CN" sz="1600" b="1" kern="100" dirty="0">
                <a:latin typeface="Calibri" panose="020F0502020204030204" charset="0"/>
                <a:cs typeface="Times New Roman" panose="02020603050405020304" pitchFamily="18" charset="0"/>
              </a:rPr>
              <a:t>是什么：</a:t>
            </a:r>
            <a:r>
              <a:rPr lang="zh-CN" altLang="zh-CN" sz="1600" kern="100" dirty="0">
                <a:latin typeface="Calibri" panose="020F0502020204030204" charset="0"/>
                <a:ea typeface="华文楷体" panose="02010600040101010101" pitchFamily="2" charset="-122"/>
                <a:cs typeface="Times New Roman" panose="02020603050405020304" pitchFamily="18" charset="0"/>
              </a:rPr>
              <a:t>采用四年制</a:t>
            </a:r>
            <a:r>
              <a:rPr lang="zh-CN" altLang="zh-CN" sz="1600" kern="100" dirty="0" smtClean="0">
                <a:latin typeface="Calibri" panose="020F0502020204030204" charset="0"/>
                <a:ea typeface="华文楷体" panose="02010600040101010101" pitchFamily="2" charset="-122"/>
                <a:cs typeface="Times New Roman" panose="02020603050405020304" pitchFamily="18" charset="0"/>
              </a:rPr>
              <a:t>本科，</a:t>
            </a:r>
            <a:r>
              <a:rPr lang="zh-CN" altLang="zh-CN" sz="1600" kern="100" dirty="0">
                <a:latin typeface="Calibri" panose="020F0502020204030204" charset="0"/>
                <a:ea typeface="华文楷体" panose="02010600040101010101" pitchFamily="2" charset="-122"/>
                <a:cs typeface="Times New Roman" panose="02020603050405020304" pitchFamily="18" charset="0"/>
              </a:rPr>
              <a:t>培养具有社会工作信念，基础知识扎实，能熟练运用社会工作理论与实务技能，在政府相关行政部门、非政府组织与公益团体，以及社区、学校、医院、企业等相关机构，从事具体 社会工作服务、项目开发与管理及评估等工作的高水平应用型卓越社工师人才。</a:t>
            </a:r>
            <a:endParaRPr lang="zh-CN" altLang="zh-CN" sz="1100" kern="100" dirty="0">
              <a:latin typeface="Calibri" panose="020F0502020204030204" charset="0"/>
              <a:cs typeface="Times New Roman" panose="02020603050405020304" pitchFamily="18" charset="0"/>
            </a:endParaRPr>
          </a:p>
          <a:p>
            <a:pPr>
              <a:spcAft>
                <a:spcPts val="0"/>
              </a:spcAft>
            </a:pPr>
            <a:r>
              <a:rPr lang="zh-CN" altLang="zh-CN" sz="1600" b="1" kern="100" dirty="0">
                <a:latin typeface="Calibri" panose="020F0502020204030204" charset="0"/>
                <a:cs typeface="Times New Roman" panose="02020603050405020304" pitchFamily="18" charset="0"/>
              </a:rPr>
              <a:t>学什么：</a:t>
            </a:r>
            <a:r>
              <a:rPr lang="zh-CN" altLang="zh-CN" sz="1600" kern="100" dirty="0">
                <a:latin typeface="Calibri" panose="020F0502020204030204" charset="0"/>
                <a:ea typeface="华文楷体" panose="02010600040101010101" pitchFamily="2" charset="-122"/>
                <a:cs typeface="Times New Roman" panose="02020603050405020304" pitchFamily="18" charset="0"/>
              </a:rPr>
              <a:t>社会学概论、社会工作概论、社会调查研究方法、社会心理学、个案社会工作、团体社会工作、社区工作、社会工作行政、社会政策概论、社会保障概论、社会工作实务与技能</a:t>
            </a:r>
            <a:endParaRPr lang="zh-CN" altLang="zh-CN" sz="1100" kern="100" dirty="0">
              <a:latin typeface="Calibri" panose="020F0502020204030204" charset="0"/>
              <a:cs typeface="Times New Roman" panose="02020603050405020304" pitchFamily="18" charset="0"/>
            </a:endParaRPr>
          </a:p>
          <a:p>
            <a:pPr algn="just">
              <a:spcAft>
                <a:spcPts val="0"/>
              </a:spcAft>
            </a:pPr>
            <a:r>
              <a:rPr lang="zh-CN" altLang="zh-CN" sz="1600" b="1" kern="100" dirty="0">
                <a:latin typeface="Calibri" panose="020F0502020204030204" charset="0"/>
                <a:cs typeface="Times New Roman" panose="02020603050405020304" pitchFamily="18" charset="0"/>
              </a:rPr>
              <a:t>干什么：</a:t>
            </a:r>
            <a:r>
              <a:rPr lang="zh-CN" altLang="zh-CN" sz="1600" kern="100" dirty="0">
                <a:latin typeface="Calibri" panose="020F0502020204030204" charset="0"/>
                <a:ea typeface="华文楷体" panose="02010600040101010101" pitchFamily="2" charset="-122"/>
                <a:cs typeface="Times New Roman" panose="02020603050405020304" pitchFamily="18" charset="0"/>
              </a:rPr>
              <a:t>民政、人力资源和社会保障、政法、学校、街道和社区、 医院、企业等行政与企事业部门，工会、青年、妇女等群众组织，以及其他社会福利、社会服务和公益团体等社会组织，担任社会工作者和社会工作师，从事社会行政管理、社区发展 与管理、社区预防与矫治以及社会工作服务、项目开发与管理评估等工作。</a:t>
            </a:r>
            <a:endParaRPr lang="zh-CN" altLang="zh-CN" sz="1100" kern="100" dirty="0">
              <a:latin typeface="Calibri" panose="020F0502020204030204" charset="0"/>
              <a:cs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094740" y="839881"/>
          <a:ext cx="5411470" cy="640080"/>
        </p:xfrm>
        <a:graphic>
          <a:graphicData uri="http://schemas.openxmlformats.org/drawingml/2006/table">
            <a:tbl>
              <a:tblPr firstRow="1" firstCol="1" bandRow="1">
                <a:tableStyleId>{5C22544A-7EE6-4342-B048-85BDC9FD1C3A}</a:tableStyleId>
              </a:tblPr>
              <a:tblGrid>
                <a:gridCol w="1352550"/>
                <a:gridCol w="1352550"/>
                <a:gridCol w="1353185"/>
                <a:gridCol w="1353185"/>
              </a:tblGrid>
              <a:tr h="0">
                <a:tc>
                  <a:txBody>
                    <a:bodyPr/>
                    <a:lstStyle/>
                    <a:p>
                      <a:pPr algn="ctr">
                        <a:spcAft>
                          <a:spcPts val="0"/>
                        </a:spcAft>
                      </a:pPr>
                      <a:r>
                        <a:rPr lang="zh-CN" sz="1400" kern="100" dirty="0">
                          <a:solidFill>
                            <a:schemeClr val="tx1">
                              <a:lumMod val="95000"/>
                              <a:lumOff val="5000"/>
                            </a:schemeClr>
                          </a:solidFill>
                          <a:effectLst/>
                        </a:rPr>
                        <a:t>专业代码：</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en-US" altLang="zh-CN" sz="1350" b="1" kern="1200" dirty="0" smtClean="0">
                          <a:solidFill>
                            <a:schemeClr val="tx1">
                              <a:lumMod val="95000"/>
                              <a:lumOff val="5000"/>
                            </a:schemeClr>
                          </a:solidFill>
                          <a:effectLst/>
                          <a:latin typeface="+mn-lt"/>
                          <a:ea typeface="+mn-ea"/>
                          <a:cs typeface="+mn-cs"/>
                        </a:rPr>
                        <a:t>120403</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400" kern="100">
                          <a:solidFill>
                            <a:schemeClr val="tx1">
                              <a:lumMod val="95000"/>
                              <a:lumOff val="5000"/>
                            </a:schemeClr>
                          </a:solidFill>
                          <a:effectLst/>
                        </a:rPr>
                        <a:t>专业特色：</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altLang="zh-CN" sz="1350" b="1" kern="1200" dirty="0" smtClean="0">
                          <a:solidFill>
                            <a:schemeClr val="tx1">
                              <a:lumMod val="95000"/>
                              <a:lumOff val="5000"/>
                            </a:schemeClr>
                          </a:solidFill>
                          <a:effectLst/>
                          <a:latin typeface="+mn-lt"/>
                          <a:ea typeface="+mn-ea"/>
                          <a:cs typeface="+mn-cs"/>
                        </a:rPr>
                        <a:t>应用</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r h="0">
                <a:tc>
                  <a:txBody>
                    <a:bodyPr/>
                    <a:lstStyle/>
                    <a:p>
                      <a:pPr algn="ctr">
                        <a:spcAft>
                          <a:spcPts val="0"/>
                        </a:spcAft>
                      </a:pPr>
                      <a:r>
                        <a:rPr lang="zh-CN" sz="1400" kern="100" dirty="0">
                          <a:solidFill>
                            <a:schemeClr val="tx1">
                              <a:lumMod val="95000"/>
                              <a:lumOff val="5000"/>
                            </a:schemeClr>
                          </a:solidFill>
                          <a:effectLst/>
                        </a:rPr>
                        <a:t>授予学位：</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altLang="zh-CN" sz="1350" kern="1200" dirty="0" smtClean="0">
                          <a:solidFill>
                            <a:schemeClr val="tx1">
                              <a:lumMod val="95000"/>
                              <a:lumOff val="5000"/>
                            </a:schemeClr>
                          </a:solidFill>
                          <a:effectLst/>
                          <a:latin typeface="+mn-lt"/>
                          <a:ea typeface="+mn-ea"/>
                          <a:cs typeface="+mn-cs"/>
                        </a:rPr>
                        <a:t>管理学学士</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400" kern="100" dirty="0">
                          <a:solidFill>
                            <a:schemeClr val="tx1">
                              <a:lumMod val="95000"/>
                              <a:lumOff val="5000"/>
                            </a:schemeClr>
                          </a:solidFill>
                          <a:effectLst/>
                        </a:rPr>
                        <a:t>修业年限：</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sz="1400" kern="100">
                          <a:solidFill>
                            <a:schemeClr val="tx1">
                              <a:lumMod val="95000"/>
                              <a:lumOff val="5000"/>
                            </a:schemeClr>
                          </a:solidFill>
                          <a:effectLst/>
                        </a:rPr>
                        <a:t>四年</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r h="0">
                <a:tc>
                  <a:txBody>
                    <a:bodyPr/>
                    <a:lstStyle/>
                    <a:p>
                      <a:pPr algn="ctr">
                        <a:spcAft>
                          <a:spcPts val="0"/>
                        </a:spcAft>
                      </a:pPr>
                      <a:r>
                        <a:rPr lang="zh-CN" sz="1400" kern="100">
                          <a:solidFill>
                            <a:schemeClr val="tx1">
                              <a:lumMod val="95000"/>
                              <a:lumOff val="5000"/>
                            </a:schemeClr>
                          </a:solidFill>
                          <a:effectLst/>
                        </a:rPr>
                        <a:t>学科门类：</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altLang="zh-CN" sz="1350" kern="1200" dirty="0" smtClean="0">
                          <a:solidFill>
                            <a:schemeClr val="tx1">
                              <a:lumMod val="95000"/>
                              <a:lumOff val="5000"/>
                            </a:schemeClr>
                          </a:solidFill>
                          <a:effectLst/>
                          <a:latin typeface="+mn-lt"/>
                          <a:ea typeface="+mn-ea"/>
                          <a:cs typeface="+mn-cs"/>
                        </a:rPr>
                        <a:t>管理学</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400" kern="100" dirty="0">
                          <a:solidFill>
                            <a:schemeClr val="tx1">
                              <a:lumMod val="95000"/>
                              <a:lumOff val="5000"/>
                            </a:schemeClr>
                          </a:solidFill>
                          <a:effectLst/>
                        </a:rPr>
                        <a:t>专业类：</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altLang="zh-CN" sz="1350" kern="1200" dirty="0" smtClean="0">
                          <a:solidFill>
                            <a:schemeClr val="tx1">
                              <a:lumMod val="95000"/>
                              <a:lumOff val="5000"/>
                            </a:schemeClr>
                          </a:solidFill>
                          <a:effectLst/>
                          <a:latin typeface="+mn-lt"/>
                          <a:ea typeface="+mn-ea"/>
                          <a:cs typeface="+mn-cs"/>
                        </a:rPr>
                        <a:t>公共管理类</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bl>
          </a:graphicData>
        </a:graphic>
      </p:graphicFrame>
      <p:sp>
        <p:nvSpPr>
          <p:cNvPr id="5" name="Rectangle 2"/>
          <p:cNvSpPr>
            <a:spLocks noChangeArrowheads="1"/>
          </p:cNvSpPr>
          <p:nvPr/>
        </p:nvSpPr>
        <p:spPr bwMode="auto">
          <a:xfrm>
            <a:off x="1173956" y="306198"/>
            <a:ext cx="198002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劳动与社会保障</a:t>
            </a:r>
            <a:endParaRPr kumimoji="0" lang="zh-CN"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6" name="矩形 5"/>
          <p:cNvSpPr/>
          <p:nvPr/>
        </p:nvSpPr>
        <p:spPr>
          <a:xfrm>
            <a:off x="107156" y="1613535"/>
            <a:ext cx="7808119" cy="2800767"/>
          </a:xfrm>
          <a:prstGeom prst="rect">
            <a:avLst/>
          </a:prstGeom>
        </p:spPr>
        <p:txBody>
          <a:bodyPr wrap="square">
            <a:spAutoFit/>
          </a:bodyPr>
          <a:lstStyle/>
          <a:p>
            <a:pPr>
              <a:spcAft>
                <a:spcPts val="0"/>
              </a:spcAft>
            </a:pPr>
            <a:r>
              <a:rPr lang="zh-CN" altLang="zh-CN" sz="1600" kern="100" dirty="0">
                <a:latin typeface="Calibri" panose="020F0502020204030204" charset="0"/>
                <a:cs typeface="Times New Roman" panose="02020603050405020304" pitchFamily="18" charset="0"/>
              </a:rPr>
              <a:t>专业详解</a:t>
            </a:r>
            <a:endParaRPr lang="zh-CN" altLang="zh-CN" sz="1100" kern="100" dirty="0">
              <a:latin typeface="Calibri" panose="020F0502020204030204" charset="0"/>
              <a:cs typeface="Times New Roman" panose="02020603050405020304" pitchFamily="18" charset="0"/>
            </a:endParaRPr>
          </a:p>
          <a:p>
            <a:pPr>
              <a:spcAft>
                <a:spcPts val="0"/>
              </a:spcAft>
            </a:pPr>
            <a:r>
              <a:rPr lang="zh-CN" altLang="zh-CN" sz="1600" b="1" kern="100" dirty="0">
                <a:latin typeface="Calibri" panose="020F0502020204030204" charset="0"/>
                <a:cs typeface="Times New Roman" panose="02020603050405020304" pitchFamily="18" charset="0"/>
              </a:rPr>
              <a:t>是什么</a:t>
            </a:r>
            <a:r>
              <a:rPr lang="zh-CN" altLang="zh-CN" sz="1600" b="1" kern="100" dirty="0" smtClean="0">
                <a:latin typeface="Calibri" panose="020F0502020204030204" charset="0"/>
                <a:cs typeface="Times New Roman" panose="02020603050405020304" pitchFamily="18" charset="0"/>
              </a:rPr>
              <a:t>：</a:t>
            </a:r>
            <a:r>
              <a:rPr lang="zh-CN" altLang="en-US" sz="1600" kern="100" dirty="0">
                <a:latin typeface="Calibri" panose="020F0502020204030204" charset="0"/>
                <a:ea typeface="华文楷体" panose="02010600040101010101" pitchFamily="2" charset="-122"/>
                <a:cs typeface="Times New Roman" panose="02020603050405020304" pitchFamily="18" charset="0"/>
              </a:rPr>
              <a:t>是了解国内外劳动就业、社会保障理论与实践的现状及历史演变，熟练掌握现代人力资源管理技术、劳动就业及社会保障实务操作技能，以及运用现代统计分析手段进行调查分析和实际操作的能力，能在企事业单位及政府部门从事人力资源管理、劳动就业与社会保 险实务操作等方面的高素质应用创新型人才</a:t>
            </a:r>
            <a:r>
              <a:rPr lang="zh-CN" altLang="en-US" sz="1600" kern="100" dirty="0" smtClean="0">
                <a:latin typeface="Calibri" panose="020F0502020204030204" charset="0"/>
                <a:ea typeface="华文楷体" panose="02010600040101010101" pitchFamily="2" charset="-122"/>
                <a:cs typeface="Times New Roman" panose="02020603050405020304" pitchFamily="18" charset="0"/>
              </a:rPr>
              <a:t>。</a:t>
            </a:r>
            <a:endParaRPr lang="en-US" altLang="zh-CN" sz="1600" kern="100" dirty="0" smtClean="0">
              <a:latin typeface="Calibri" panose="020F0502020204030204" charset="0"/>
              <a:ea typeface="华文楷体" panose="02010600040101010101" pitchFamily="2" charset="-122"/>
              <a:cs typeface="Times New Roman" panose="02020603050405020304" pitchFamily="18" charset="0"/>
            </a:endParaRPr>
          </a:p>
          <a:p>
            <a:pPr>
              <a:spcAft>
                <a:spcPts val="0"/>
              </a:spcAft>
            </a:pPr>
            <a:r>
              <a:rPr lang="zh-CN" altLang="zh-CN" sz="1600" b="1" kern="100" dirty="0" smtClean="0">
                <a:latin typeface="Calibri" panose="020F0502020204030204" charset="0"/>
                <a:cs typeface="Times New Roman" panose="02020603050405020304" pitchFamily="18" charset="0"/>
              </a:rPr>
              <a:t>学</a:t>
            </a:r>
            <a:r>
              <a:rPr lang="zh-CN" altLang="zh-CN" sz="1600" b="1" kern="100" dirty="0">
                <a:latin typeface="Calibri" panose="020F0502020204030204" charset="0"/>
                <a:cs typeface="Times New Roman" panose="02020603050405020304" pitchFamily="18" charset="0"/>
              </a:rPr>
              <a:t>什么</a:t>
            </a:r>
            <a:r>
              <a:rPr lang="zh-CN" altLang="zh-CN" sz="1600" b="1" kern="100" dirty="0" smtClean="0">
                <a:latin typeface="Calibri" panose="020F0502020204030204" charset="0"/>
                <a:cs typeface="Times New Roman" panose="02020603050405020304" pitchFamily="18" charset="0"/>
              </a:rPr>
              <a:t>：</a:t>
            </a:r>
            <a:r>
              <a:rPr lang="zh-CN" altLang="en-US" sz="1600" kern="100" dirty="0">
                <a:latin typeface="Calibri" panose="020F0502020204030204" charset="0"/>
                <a:ea typeface="华文楷体" panose="02010600040101010101" pitchFamily="2" charset="-122"/>
                <a:cs typeface="Times New Roman" panose="02020603050405020304" pitchFamily="18" charset="0"/>
              </a:rPr>
              <a:t>社会学概论、经济学、管理学、社会保障概论、公共管理学、财政学、人力资源管理、保险学、劳动经济学、社会政策、劳动法、社会保障法、培训与就业、社会保险、社会福利与社会救济、劳动</a:t>
            </a:r>
            <a:r>
              <a:rPr lang="zh-CN" altLang="en-US" sz="1600" kern="100" dirty="0" smtClean="0">
                <a:latin typeface="Calibri" panose="020F0502020204030204" charset="0"/>
                <a:ea typeface="华文楷体" panose="02010600040101010101" pitchFamily="2" charset="-122"/>
                <a:cs typeface="Times New Roman" panose="02020603050405020304" pitchFamily="18" charset="0"/>
              </a:rPr>
              <a:t>关系</a:t>
            </a:r>
            <a:endParaRPr lang="en-US" altLang="zh-CN" sz="1600" kern="100" dirty="0" smtClean="0">
              <a:latin typeface="Calibri" panose="020F0502020204030204" charset="0"/>
              <a:ea typeface="华文楷体" panose="02010600040101010101" pitchFamily="2" charset="-122"/>
              <a:cs typeface="Times New Roman" panose="02020603050405020304" pitchFamily="18" charset="0"/>
            </a:endParaRPr>
          </a:p>
          <a:p>
            <a:pPr>
              <a:spcAft>
                <a:spcPts val="0"/>
              </a:spcAft>
            </a:pPr>
            <a:r>
              <a:rPr lang="zh-CN" altLang="zh-CN" sz="1600" b="1" kern="100" dirty="0" smtClean="0">
                <a:latin typeface="Calibri" panose="020F0502020204030204" charset="0"/>
                <a:cs typeface="Times New Roman" panose="02020603050405020304" pitchFamily="18" charset="0"/>
              </a:rPr>
              <a:t>干什么：</a:t>
            </a:r>
            <a:r>
              <a:rPr lang="zh-CN" altLang="en-US" sz="1600" kern="100" dirty="0">
                <a:latin typeface="Calibri" panose="020F0502020204030204" charset="0"/>
                <a:ea typeface="华文楷体" panose="02010600040101010101" pitchFamily="2" charset="-122"/>
                <a:cs typeface="Times New Roman" panose="02020603050405020304" pitchFamily="18" charset="0"/>
              </a:rPr>
              <a:t>企事业单位人力资源管理部门，从事人力资源规划、招聘、薪酬福利管理、培训与开发、劳动关系管理、社会保险等工作；也可就业于相关政府部门及事业单位从事社会保险、社会救助、社会福利政策 研究及实务操作及处理。</a:t>
            </a:r>
            <a:endParaRPr lang="zh-CN" altLang="zh-CN" sz="1100" kern="100" dirty="0">
              <a:latin typeface="Calibri" panose="020F0502020204030204" charset="0"/>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094740" y="839881"/>
          <a:ext cx="5411470" cy="640080"/>
        </p:xfrm>
        <a:graphic>
          <a:graphicData uri="http://schemas.openxmlformats.org/drawingml/2006/table">
            <a:tbl>
              <a:tblPr firstRow="1" firstCol="1" bandRow="1">
                <a:tableStyleId>{5C22544A-7EE6-4342-B048-85BDC9FD1C3A}</a:tableStyleId>
              </a:tblPr>
              <a:tblGrid>
                <a:gridCol w="1352550"/>
                <a:gridCol w="1352550"/>
                <a:gridCol w="1353185"/>
                <a:gridCol w="1353185"/>
              </a:tblGrid>
              <a:tr h="0">
                <a:tc>
                  <a:txBody>
                    <a:bodyPr/>
                    <a:lstStyle/>
                    <a:p>
                      <a:pPr algn="ctr">
                        <a:spcAft>
                          <a:spcPts val="0"/>
                        </a:spcAft>
                      </a:pPr>
                      <a:r>
                        <a:rPr lang="zh-CN" sz="1400" kern="100" dirty="0">
                          <a:solidFill>
                            <a:schemeClr val="tx1">
                              <a:lumMod val="95000"/>
                              <a:lumOff val="5000"/>
                            </a:schemeClr>
                          </a:solidFill>
                          <a:effectLst/>
                        </a:rPr>
                        <a:t>专业代码：</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en-US" sz="1400" kern="100" dirty="0" smtClean="0">
                          <a:solidFill>
                            <a:schemeClr val="tx1">
                              <a:lumMod val="95000"/>
                              <a:lumOff val="5000"/>
                            </a:schemeClr>
                          </a:solidFill>
                          <a:effectLst/>
                        </a:rPr>
                        <a:t>120210</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400" kern="100">
                          <a:solidFill>
                            <a:schemeClr val="tx1">
                              <a:lumMod val="95000"/>
                              <a:lumOff val="5000"/>
                            </a:schemeClr>
                          </a:solidFill>
                          <a:effectLst/>
                        </a:rPr>
                        <a:t>专业特色：</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altLang="en-US" sz="1400" kern="100" dirty="0" smtClean="0">
                          <a:solidFill>
                            <a:schemeClr val="tx1">
                              <a:lumMod val="95000"/>
                              <a:lumOff val="5000"/>
                            </a:schemeClr>
                          </a:solidFill>
                          <a:effectLst/>
                          <a:latin typeface="+mn-lt"/>
                          <a:ea typeface="+mn-ea"/>
                          <a:cs typeface="+mn-cs"/>
                        </a:rPr>
                        <a:t>应用</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r h="0">
                <a:tc>
                  <a:txBody>
                    <a:bodyPr/>
                    <a:lstStyle/>
                    <a:p>
                      <a:pPr algn="ctr">
                        <a:spcAft>
                          <a:spcPts val="0"/>
                        </a:spcAft>
                      </a:pPr>
                      <a:r>
                        <a:rPr lang="zh-CN" sz="1400" kern="100" dirty="0">
                          <a:solidFill>
                            <a:schemeClr val="tx1">
                              <a:lumMod val="95000"/>
                              <a:lumOff val="5000"/>
                            </a:schemeClr>
                          </a:solidFill>
                          <a:effectLst/>
                        </a:rPr>
                        <a:t>授予学位：</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altLang="en-US" sz="1400" kern="100" dirty="0" smtClean="0">
                          <a:solidFill>
                            <a:schemeClr val="tx1">
                              <a:lumMod val="95000"/>
                              <a:lumOff val="5000"/>
                            </a:schemeClr>
                          </a:solidFill>
                          <a:effectLst/>
                        </a:rPr>
                        <a:t>管理</a:t>
                      </a:r>
                      <a:r>
                        <a:rPr lang="zh-CN" sz="1400" kern="100" dirty="0" smtClean="0">
                          <a:solidFill>
                            <a:schemeClr val="tx1">
                              <a:lumMod val="95000"/>
                              <a:lumOff val="5000"/>
                            </a:schemeClr>
                          </a:solidFill>
                          <a:effectLst/>
                        </a:rPr>
                        <a:t>学</a:t>
                      </a:r>
                      <a:r>
                        <a:rPr lang="zh-CN" sz="1400" kern="100" dirty="0">
                          <a:solidFill>
                            <a:schemeClr val="tx1">
                              <a:lumMod val="95000"/>
                              <a:lumOff val="5000"/>
                            </a:schemeClr>
                          </a:solidFill>
                          <a:effectLst/>
                        </a:rPr>
                        <a:t>学士</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400" kern="100" dirty="0">
                          <a:solidFill>
                            <a:schemeClr val="tx1">
                              <a:lumMod val="95000"/>
                              <a:lumOff val="5000"/>
                            </a:schemeClr>
                          </a:solidFill>
                          <a:effectLst/>
                        </a:rPr>
                        <a:t>修业年限：</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sz="1400" kern="100">
                          <a:solidFill>
                            <a:schemeClr val="tx1">
                              <a:lumMod val="95000"/>
                              <a:lumOff val="5000"/>
                            </a:schemeClr>
                          </a:solidFill>
                          <a:effectLst/>
                        </a:rPr>
                        <a:t>四年</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r h="0">
                <a:tc>
                  <a:txBody>
                    <a:bodyPr/>
                    <a:lstStyle/>
                    <a:p>
                      <a:pPr algn="ctr">
                        <a:spcAft>
                          <a:spcPts val="0"/>
                        </a:spcAft>
                      </a:pPr>
                      <a:r>
                        <a:rPr lang="zh-CN" sz="1400" kern="100">
                          <a:solidFill>
                            <a:schemeClr val="tx1">
                              <a:lumMod val="95000"/>
                              <a:lumOff val="5000"/>
                            </a:schemeClr>
                          </a:solidFill>
                          <a:effectLst/>
                        </a:rPr>
                        <a:t>学科门类：</a:t>
                      </a:r>
                      <a:endParaRPr lang="zh-CN" sz="1050" kern="10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altLang="en-US" sz="1400" kern="100" dirty="0" smtClean="0">
                          <a:solidFill>
                            <a:schemeClr val="tx1">
                              <a:lumMod val="95000"/>
                              <a:lumOff val="5000"/>
                            </a:schemeClr>
                          </a:solidFill>
                          <a:effectLst/>
                        </a:rPr>
                        <a:t>管理</a:t>
                      </a:r>
                      <a:r>
                        <a:rPr lang="zh-CN" sz="1400" kern="100" dirty="0" smtClean="0">
                          <a:solidFill>
                            <a:schemeClr val="tx1">
                              <a:lumMod val="95000"/>
                              <a:lumOff val="5000"/>
                            </a:schemeClr>
                          </a:solidFill>
                          <a:effectLst/>
                        </a:rPr>
                        <a:t>学</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1400" kern="100" dirty="0">
                          <a:solidFill>
                            <a:schemeClr val="tx1">
                              <a:lumMod val="95000"/>
                              <a:lumOff val="5000"/>
                            </a:schemeClr>
                          </a:solidFill>
                          <a:effectLst/>
                        </a:rPr>
                        <a:t>专业类：</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c>
                  <a:txBody>
                    <a:bodyPr/>
                    <a:lstStyle/>
                    <a:p>
                      <a:pPr algn="l">
                        <a:spcAft>
                          <a:spcPts val="0"/>
                        </a:spcAft>
                      </a:pPr>
                      <a:r>
                        <a:rPr lang="zh-CN" altLang="en-US" sz="1400" kern="100" dirty="0" smtClean="0">
                          <a:solidFill>
                            <a:schemeClr val="tx1">
                              <a:lumMod val="95000"/>
                              <a:lumOff val="5000"/>
                            </a:schemeClr>
                          </a:solidFill>
                          <a:effectLst/>
                        </a:rPr>
                        <a:t>工商管理</a:t>
                      </a:r>
                      <a:r>
                        <a:rPr lang="zh-CN" sz="1400" kern="100" dirty="0" smtClean="0">
                          <a:solidFill>
                            <a:schemeClr val="tx1">
                              <a:lumMod val="95000"/>
                              <a:lumOff val="5000"/>
                            </a:schemeClr>
                          </a:solidFill>
                          <a:effectLst/>
                        </a:rPr>
                        <a:t>类</a:t>
                      </a:r>
                      <a:endParaRPr lang="zh-CN" sz="1050" kern="100" dirty="0">
                        <a:solidFill>
                          <a:schemeClr val="tx1">
                            <a:lumMod val="95000"/>
                            <a:lumOff val="5000"/>
                          </a:schemeClr>
                        </a:solidFill>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tc>
              </a:tr>
            </a:tbl>
          </a:graphicData>
        </a:graphic>
      </p:graphicFrame>
      <p:sp>
        <p:nvSpPr>
          <p:cNvPr id="5" name="Rectangle 2"/>
          <p:cNvSpPr>
            <a:spLocks noChangeArrowheads="1"/>
          </p:cNvSpPr>
          <p:nvPr/>
        </p:nvSpPr>
        <p:spPr bwMode="auto">
          <a:xfrm>
            <a:off x="1173956" y="306198"/>
            <a:ext cx="12105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社会工作</a:t>
            </a:r>
            <a:endParaRPr kumimoji="0" lang="zh-CN" altLang="zh-CN" sz="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p:txBody>
      </p:sp>
      <p:sp>
        <p:nvSpPr>
          <p:cNvPr id="6" name="矩形 5"/>
          <p:cNvSpPr/>
          <p:nvPr/>
        </p:nvSpPr>
        <p:spPr>
          <a:xfrm>
            <a:off x="107156" y="1613535"/>
            <a:ext cx="7808119" cy="3293209"/>
          </a:xfrm>
          <a:prstGeom prst="rect">
            <a:avLst/>
          </a:prstGeom>
        </p:spPr>
        <p:txBody>
          <a:bodyPr wrap="square">
            <a:spAutoFit/>
          </a:bodyPr>
          <a:lstStyle/>
          <a:p>
            <a:pPr>
              <a:spcAft>
                <a:spcPts val="0"/>
              </a:spcAft>
            </a:pPr>
            <a:r>
              <a:rPr lang="zh-CN" altLang="zh-CN" sz="1600" kern="100" dirty="0">
                <a:latin typeface="Calibri" panose="020F0502020204030204" charset="0"/>
                <a:cs typeface="Times New Roman" panose="02020603050405020304" pitchFamily="18" charset="0"/>
              </a:rPr>
              <a:t>专业详解</a:t>
            </a:r>
            <a:endParaRPr lang="zh-CN" altLang="zh-CN" sz="1100" kern="100" dirty="0">
              <a:latin typeface="Calibri" panose="020F0502020204030204" charset="0"/>
              <a:cs typeface="Times New Roman" panose="02020603050405020304" pitchFamily="18" charset="0"/>
            </a:endParaRPr>
          </a:p>
          <a:p>
            <a:pPr>
              <a:spcAft>
                <a:spcPts val="0"/>
              </a:spcAft>
            </a:pPr>
            <a:r>
              <a:rPr lang="zh-CN" altLang="zh-CN" sz="1600" b="1" kern="100" dirty="0">
                <a:latin typeface="Calibri" panose="020F0502020204030204" charset="0"/>
                <a:cs typeface="Times New Roman" panose="02020603050405020304" pitchFamily="18" charset="0"/>
              </a:rPr>
              <a:t>是什么</a:t>
            </a:r>
            <a:r>
              <a:rPr lang="zh-CN" altLang="zh-CN" sz="1600" b="1" kern="100" dirty="0" smtClean="0">
                <a:latin typeface="Calibri" panose="020F0502020204030204" charset="0"/>
                <a:cs typeface="Times New Roman" panose="02020603050405020304" pitchFamily="18" charset="0"/>
              </a:rPr>
              <a:t>：</a:t>
            </a:r>
            <a:r>
              <a:rPr lang="zh-CN" altLang="en-US" sz="1600" kern="100" dirty="0">
                <a:latin typeface="Calibri" panose="020F0502020204030204" charset="0"/>
                <a:ea typeface="华文楷体" panose="02010600040101010101" pitchFamily="2" charset="-122"/>
                <a:cs typeface="Times New Roman" panose="02020603050405020304" pitchFamily="18" charset="0"/>
              </a:rPr>
              <a:t>培养具有扎实的文化基础、良好的文化艺术鉴赏能力和媒体创意能力，熟悉文化产业的经营特点和运作规律，了解国内外文化艺术发展趋势，具备现代管理、经济与法律知识，掌握基本的艺术品鉴定技术和营销传播方法与技能，具有艺术品鉴定、管理、营销传播以及文化创意产业市场开发、经营与管理工 作能力的高素质应用创新型人才</a:t>
            </a:r>
            <a:r>
              <a:rPr lang="zh-CN" altLang="en-US" sz="1600" kern="100" dirty="0" smtClean="0">
                <a:latin typeface="Calibri" panose="020F0502020204030204" charset="0"/>
                <a:ea typeface="华文楷体" panose="02010600040101010101" pitchFamily="2" charset="-122"/>
                <a:cs typeface="Times New Roman" panose="02020603050405020304" pitchFamily="18" charset="0"/>
              </a:rPr>
              <a:t>。</a:t>
            </a:r>
            <a:endParaRPr lang="en-US" altLang="zh-CN" sz="1600" kern="100" dirty="0" smtClean="0">
              <a:latin typeface="Calibri" panose="020F0502020204030204" charset="0"/>
              <a:ea typeface="华文楷体" panose="02010600040101010101" pitchFamily="2" charset="-122"/>
              <a:cs typeface="Times New Roman" panose="02020603050405020304" pitchFamily="18" charset="0"/>
            </a:endParaRPr>
          </a:p>
          <a:p>
            <a:pPr>
              <a:spcAft>
                <a:spcPts val="0"/>
              </a:spcAft>
            </a:pPr>
            <a:r>
              <a:rPr lang="zh-CN" altLang="zh-CN" sz="1600" b="1" kern="100" dirty="0" smtClean="0">
                <a:latin typeface="Calibri" panose="020F0502020204030204" charset="0"/>
                <a:cs typeface="Times New Roman" panose="02020603050405020304" pitchFamily="18" charset="0"/>
              </a:rPr>
              <a:t>学</a:t>
            </a:r>
            <a:r>
              <a:rPr lang="zh-CN" altLang="zh-CN" sz="1600" b="1" kern="100" dirty="0">
                <a:latin typeface="Calibri" panose="020F0502020204030204" charset="0"/>
                <a:cs typeface="Times New Roman" panose="02020603050405020304" pitchFamily="18" charset="0"/>
              </a:rPr>
              <a:t>什么</a:t>
            </a:r>
            <a:r>
              <a:rPr lang="zh-CN" altLang="zh-CN" sz="1600" b="1" kern="100" dirty="0" smtClean="0">
                <a:latin typeface="Calibri" panose="020F0502020204030204" charset="0"/>
                <a:cs typeface="Times New Roman" panose="02020603050405020304" pitchFamily="18" charset="0"/>
              </a:rPr>
              <a:t>：</a:t>
            </a:r>
            <a:r>
              <a:rPr lang="zh-CN" altLang="en-US" sz="1600" kern="100" dirty="0">
                <a:latin typeface="Calibri" panose="020F0502020204030204" charset="0"/>
                <a:ea typeface="华文楷体" panose="02010600040101010101" pitchFamily="2" charset="-122"/>
                <a:cs typeface="Times New Roman" panose="02020603050405020304" pitchFamily="18" charset="0"/>
              </a:rPr>
              <a:t>管理学、文化学、传播学、广告学、文化市场学、文化消费学、文化投资学、文化创意产业概论、文化法规与文化遗产保护、艺术品市场概论、珠宝玉石鉴定、广告创意与策划、文化产业项目管理、文化市场</a:t>
            </a:r>
            <a:r>
              <a:rPr lang="zh-CN" altLang="en-US" sz="1600" kern="100" dirty="0" smtClean="0">
                <a:latin typeface="Calibri" panose="020F0502020204030204" charset="0"/>
                <a:ea typeface="华文楷体" panose="02010600040101010101" pitchFamily="2" charset="-122"/>
                <a:cs typeface="Times New Roman" panose="02020603050405020304" pitchFamily="18" charset="0"/>
              </a:rPr>
              <a:t>策划</a:t>
            </a:r>
            <a:r>
              <a:rPr lang="zh-CN" altLang="en-US" sz="1600" kern="100" dirty="0">
                <a:latin typeface="Calibri" panose="020F0502020204030204" charset="0"/>
                <a:ea typeface="华文楷体" panose="02010600040101010101" pitchFamily="2" charset="-122"/>
                <a:cs typeface="Times New Roman" panose="02020603050405020304" pitchFamily="18" charset="0"/>
              </a:rPr>
              <a:t>。</a:t>
            </a:r>
            <a:endParaRPr lang="en-US" altLang="zh-CN" sz="1600" kern="100" dirty="0" smtClean="0">
              <a:latin typeface="Calibri" panose="020F0502020204030204" charset="0"/>
              <a:ea typeface="华文楷体" panose="02010600040101010101" pitchFamily="2" charset="-122"/>
              <a:cs typeface="Times New Roman" panose="02020603050405020304" pitchFamily="18" charset="0"/>
            </a:endParaRPr>
          </a:p>
          <a:p>
            <a:pPr>
              <a:spcAft>
                <a:spcPts val="0"/>
              </a:spcAft>
            </a:pPr>
            <a:r>
              <a:rPr lang="zh-CN" altLang="zh-CN" sz="1600" b="1" kern="100" dirty="0" smtClean="0">
                <a:latin typeface="Calibri" panose="020F0502020204030204" charset="0"/>
                <a:cs typeface="Times New Roman" panose="02020603050405020304" pitchFamily="18" charset="0"/>
              </a:rPr>
              <a:t>干什么：</a:t>
            </a:r>
            <a:r>
              <a:rPr lang="zh-CN" altLang="en-US" sz="1600" kern="100" dirty="0">
                <a:latin typeface="Calibri" panose="020F0502020204030204" charset="0"/>
                <a:ea typeface="华文楷体" panose="02010600040101010101" pitchFamily="2" charset="-122"/>
                <a:cs typeface="Times New Roman" panose="02020603050405020304" pitchFamily="18" charset="0"/>
              </a:rPr>
              <a:t>毕业生就业于新媒体文化宣传、文化管理部门以及文化产业的各个行业如新闻、出版、传媒、娱乐、广告、文博、艺术品拍卖等领域中，从事管理、策划、经纪、营销、公关等具体工作，也能从事文化贸易管理、文化投资咨询和国际文化交流与传播工作等。</a:t>
            </a:r>
            <a:endParaRPr lang="zh-CN" altLang="zh-CN" sz="1100" kern="100" dirty="0">
              <a:latin typeface="Calibri" panose="020F0502020204030204" charset="0"/>
              <a:cs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45"/>
          <p:cNvSpPr>
            <a:spLocks noChangeArrowheads="1"/>
          </p:cNvSpPr>
          <p:nvPr/>
        </p:nvSpPr>
        <p:spPr bwMode="auto">
          <a:xfrm>
            <a:off x="1710929" y="785813"/>
            <a:ext cx="5828110" cy="4114800"/>
          </a:xfrm>
          <a:prstGeom prst="roundRect">
            <a:avLst>
              <a:gd name="adj" fmla="val 4329"/>
            </a:avLst>
          </a:prstGeom>
          <a:solidFill>
            <a:schemeClr val="bg1"/>
          </a:solidFill>
          <a:ln w="9525">
            <a:solidFill>
              <a:srgbClr val="0033CC"/>
            </a:solidFill>
            <a:round/>
          </a:ln>
        </p:spPr>
        <p:txBody>
          <a:bodyPr wrap="none" anchor="ctr"/>
          <a:lstStyle/>
          <a:p>
            <a:pPr defTabSz="685800" eaLnBrk="1" hangingPunct="1">
              <a:defRPr/>
            </a:pPr>
            <a:r>
              <a:rPr lang="en-US" altLang="zh-CN" sz="1950" dirty="0"/>
              <a:t>      </a:t>
            </a:r>
            <a:r>
              <a:rPr lang="zh-CN" altLang="en-US" dirty="0"/>
              <a:t>人文学院目前有社会工作、劳动与社会保障、文化</a:t>
            </a:r>
            <a:endParaRPr lang="zh-CN" altLang="en-US" dirty="0"/>
          </a:p>
          <a:p>
            <a:pPr defTabSz="685800" eaLnBrk="1" hangingPunct="1">
              <a:defRPr/>
            </a:pPr>
            <a:r>
              <a:rPr lang="zh-CN" altLang="en-US" dirty="0"/>
              <a:t>产业管理专业等三个系，另设有大学语文教研室。现有</a:t>
            </a:r>
            <a:endParaRPr lang="en-US" altLang="zh-CN" dirty="0"/>
          </a:p>
          <a:p>
            <a:pPr defTabSz="685800" eaLnBrk="1" hangingPunct="1">
              <a:defRPr/>
            </a:pPr>
            <a:r>
              <a:rPr lang="zh-CN" altLang="en-US" dirty="0"/>
              <a:t>专职教师</a:t>
            </a:r>
            <a:r>
              <a:rPr lang="en-US" altLang="zh-CN" dirty="0" smtClean="0"/>
              <a:t>31</a:t>
            </a:r>
            <a:r>
              <a:rPr lang="zh-CN" altLang="en-US" dirty="0" smtClean="0"/>
              <a:t>人</a:t>
            </a:r>
            <a:r>
              <a:rPr lang="zh-CN" altLang="en-US" dirty="0"/>
              <a:t>，其中</a:t>
            </a:r>
            <a:r>
              <a:rPr lang="zh-CN" altLang="en-US" dirty="0" smtClean="0"/>
              <a:t>教授</a:t>
            </a:r>
            <a:r>
              <a:rPr lang="en-US" altLang="zh-CN" dirty="0"/>
              <a:t>4</a:t>
            </a:r>
            <a:r>
              <a:rPr lang="zh-CN" altLang="en-US" dirty="0" smtClean="0"/>
              <a:t>人</a:t>
            </a:r>
            <a:r>
              <a:rPr lang="zh-CN" altLang="en-US" dirty="0"/>
              <a:t>，副教授</a:t>
            </a:r>
            <a:r>
              <a:rPr lang="en-US" altLang="zh-CN" dirty="0" smtClean="0"/>
              <a:t>13</a:t>
            </a:r>
            <a:r>
              <a:rPr lang="zh-CN" altLang="en-US" dirty="0" smtClean="0"/>
              <a:t>人</a:t>
            </a:r>
            <a:r>
              <a:rPr lang="zh-CN" altLang="en-US" dirty="0"/>
              <a:t>，博士</a:t>
            </a:r>
            <a:endParaRPr lang="en-US" altLang="zh-CN" dirty="0"/>
          </a:p>
          <a:p>
            <a:pPr defTabSz="685800" eaLnBrk="1" hangingPunct="1">
              <a:defRPr/>
            </a:pPr>
            <a:r>
              <a:rPr lang="en-US" altLang="zh-CN" dirty="0" smtClean="0"/>
              <a:t>27</a:t>
            </a:r>
            <a:r>
              <a:rPr lang="zh-CN" altLang="en-US" dirty="0" smtClean="0"/>
              <a:t>人</a:t>
            </a:r>
            <a:r>
              <a:rPr lang="zh-CN" altLang="en-US" dirty="0"/>
              <a:t>，在读博士</a:t>
            </a:r>
            <a:r>
              <a:rPr lang="en-US" altLang="zh-CN" dirty="0"/>
              <a:t>1</a:t>
            </a:r>
            <a:r>
              <a:rPr lang="zh-CN" altLang="en-US" dirty="0"/>
              <a:t>人。</a:t>
            </a:r>
            <a:endParaRPr lang="en-US" altLang="zh-CN" dirty="0"/>
          </a:p>
          <a:p>
            <a:pPr marL="257175" indent="-257175" defTabSz="685800" eaLnBrk="1" hangingPunct="1">
              <a:lnSpc>
                <a:spcPct val="80000"/>
              </a:lnSpc>
              <a:spcBef>
                <a:spcPct val="20000"/>
              </a:spcBef>
              <a:defRPr/>
            </a:pPr>
            <a:r>
              <a:rPr lang="zh-CN" altLang="en-US" dirty="0"/>
              <a:t>        国家自然科学基金</a:t>
            </a:r>
            <a:r>
              <a:rPr lang="en-US" altLang="zh-CN" dirty="0"/>
              <a:t>1</a:t>
            </a:r>
            <a:r>
              <a:rPr lang="zh-CN" altLang="en-US" dirty="0"/>
              <a:t>项，国家社科基金</a:t>
            </a:r>
            <a:r>
              <a:rPr lang="en-US" altLang="zh-CN" dirty="0"/>
              <a:t>3</a:t>
            </a:r>
            <a:r>
              <a:rPr lang="zh-CN" altLang="en-US" dirty="0"/>
              <a:t>项  ，教育</a:t>
            </a:r>
            <a:endParaRPr lang="en-US" altLang="zh-CN" dirty="0"/>
          </a:p>
          <a:p>
            <a:pPr marL="257175" indent="-257175" defTabSz="685800" eaLnBrk="1" hangingPunct="1">
              <a:lnSpc>
                <a:spcPct val="80000"/>
              </a:lnSpc>
              <a:spcBef>
                <a:spcPct val="20000"/>
              </a:spcBef>
              <a:defRPr/>
            </a:pPr>
            <a:r>
              <a:rPr lang="zh-CN" altLang="en-US" dirty="0"/>
              <a:t>部人文社科</a:t>
            </a:r>
            <a:r>
              <a:rPr lang="en-US" altLang="zh-CN" dirty="0"/>
              <a:t>2</a:t>
            </a:r>
            <a:r>
              <a:rPr lang="zh-CN" altLang="en-US" dirty="0"/>
              <a:t>、上海哲社</a:t>
            </a:r>
            <a:r>
              <a:rPr lang="en-US" altLang="zh-CN" dirty="0"/>
              <a:t>2</a:t>
            </a:r>
            <a:r>
              <a:rPr lang="zh-CN" altLang="en-US" dirty="0"/>
              <a:t>项，上海教委产教融合</a:t>
            </a:r>
            <a:r>
              <a:rPr lang="en-US" altLang="zh-CN" dirty="0"/>
              <a:t>1</a:t>
            </a:r>
            <a:r>
              <a:rPr lang="zh-CN" altLang="en-US" dirty="0"/>
              <a:t>项，</a:t>
            </a:r>
            <a:endParaRPr lang="en-US" altLang="zh-CN" dirty="0"/>
          </a:p>
          <a:p>
            <a:pPr marL="257175" indent="-257175" defTabSz="685800" eaLnBrk="1" hangingPunct="1">
              <a:lnSpc>
                <a:spcPct val="80000"/>
              </a:lnSpc>
              <a:spcBef>
                <a:spcPct val="20000"/>
              </a:spcBef>
              <a:defRPr/>
            </a:pPr>
            <a:r>
              <a:rPr lang="zh-CN" altLang="en-US" dirty="0"/>
              <a:t>联盟计划</a:t>
            </a:r>
            <a:r>
              <a:rPr lang="en-US" altLang="zh-CN" dirty="0"/>
              <a:t>1</a:t>
            </a:r>
            <a:r>
              <a:rPr lang="zh-CN" altLang="en-US" dirty="0"/>
              <a:t>项，上海发改委</a:t>
            </a:r>
            <a:r>
              <a:rPr lang="en-US" altLang="zh-CN" dirty="0"/>
              <a:t>1</a:t>
            </a:r>
            <a:r>
              <a:rPr lang="zh-CN" altLang="en-US" dirty="0"/>
              <a:t>项等。 </a:t>
            </a:r>
            <a:endParaRPr lang="zh-CN" altLang="en-US" dirty="0"/>
          </a:p>
          <a:p>
            <a:pPr defTabSz="685800" eaLnBrk="1" hangingPunct="1">
              <a:defRPr/>
            </a:pPr>
            <a:endParaRPr lang="en-US" altLang="zh-CN" dirty="0"/>
          </a:p>
        </p:txBody>
      </p:sp>
      <p:sp>
        <p:nvSpPr>
          <p:cNvPr id="7170" name="Rectangle 2"/>
          <p:cNvSpPr>
            <a:spLocks noGrp="1"/>
          </p:cNvSpPr>
          <p:nvPr>
            <p:ph type="title"/>
          </p:nvPr>
        </p:nvSpPr>
        <p:spPr>
          <a:xfrm>
            <a:off x="1857376" y="248841"/>
            <a:ext cx="4879181" cy="453628"/>
          </a:xfrm>
        </p:spPr>
        <p:txBody>
          <a:bodyPr vert="horz" wrap="square" lIns="68580" tIns="34290" rIns="68580" bIns="34290" anchor="ctr" anchorCtr="0"/>
          <a:lstStyle/>
          <a:p>
            <a:pPr eaLnBrk="1" hangingPunct="1"/>
            <a:r>
              <a:rPr lang="zh-CN" altLang="en-US" sz="3000" b="1" dirty="0"/>
              <a:t>一 人文学院基本情况</a:t>
            </a:r>
            <a:endParaRPr lang="zh-CN" altLang="en-US" sz="3000" b="1" dirty="0"/>
          </a:p>
        </p:txBody>
      </p:sp>
      <p:pic>
        <p:nvPicPr>
          <p:cNvPr id="8196" name="Picture 44" descr="花纹"/>
          <p:cNvPicPr>
            <a:picLocks noChangeAspect="1"/>
          </p:cNvPicPr>
          <p:nvPr/>
        </p:nvPicPr>
        <p:blipFill>
          <a:blip r:embed="rId1">
            <a:clrChange>
              <a:clrFrom>
                <a:srgbClr val="FFFFFF"/>
              </a:clrFrom>
              <a:clrTo>
                <a:srgbClr val="FFFFFF">
                  <a:alpha val="0"/>
                </a:srgbClr>
              </a:clrTo>
            </a:clrChange>
          </a:blip>
          <a:stretch>
            <a:fillRect/>
          </a:stretch>
        </p:blipFill>
        <p:spPr>
          <a:xfrm>
            <a:off x="1143000" y="3738562"/>
            <a:ext cx="1053704" cy="1404938"/>
          </a:xfrm>
          <a:prstGeom prst="rect">
            <a:avLst/>
          </a:prstGeom>
          <a:noFill/>
          <a:ln w="9525">
            <a:noFill/>
          </a:ln>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indefinite" fill="hold">
                                          <p:stCondLst>
                                            <p:cond delay="0"/>
                                          </p:stCondLst>
                                        </p:cTn>
                                        <p:tgtEl>
                                          <p:spTgt spid="7170"/>
                                        </p:tgtEl>
                                        <p:attrNameLst>
                                          <p:attrName>style.visibility</p:attrName>
                                        </p:attrNameLst>
                                      </p:cBhvr>
                                      <p:to>
                                        <p:strVal val="visible"/>
                                      </p:to>
                                    </p:set>
                                    <p:animEffect transition="in" filter="fade">
                                      <p:cBhvr>
                                        <p:cTn id="7" dur="767" decel="100000"/>
                                        <p:tgtEl>
                                          <p:spTgt spid="7170"/>
                                        </p:tgtEl>
                                      </p:cBhvr>
                                    </p:animEffect>
                                    <p:animScale>
                                      <p:cBhvr>
                                        <p:cTn id="8" dur="767" decel="100000"/>
                                        <p:tgtEl>
                                          <p:spTgt spid="7170"/>
                                        </p:tgtEl>
                                      </p:cBhvr>
                                      <p:from x="10000" y="10000"/>
                                      <p:to x="200000" y="450000"/>
                                    </p:animScale>
                                    <p:animScale>
                                      <p:cBhvr>
                                        <p:cTn id="9" dur="1228" accel="100000" fill="hold">
                                          <p:stCondLst>
                                            <p:cond delay="767"/>
                                          </p:stCondLst>
                                        </p:cTn>
                                        <p:tgtEl>
                                          <p:spTgt spid="7170"/>
                                        </p:tgtEl>
                                      </p:cBhvr>
                                      <p:from x="200000" y="450000"/>
                                      <p:to x="100000" y="100000"/>
                                    </p:animScale>
                                    <p:set>
                                      <p:cBhvr>
                                        <p:cTn id="10" dur="767" fill="hold"/>
                                        <p:tgtEl>
                                          <p:spTgt spid="7170"/>
                                        </p:tgtEl>
                                        <p:attrNameLst>
                                          <p:attrName>ppt_x</p:attrName>
                                        </p:attrNameLst>
                                      </p:cBhvr>
                                      <p:to>
                                        <p:strVal val="(0.5)"/>
                                      </p:to>
                                    </p:set>
                                    <p:anim from="(0.5)" to="(#ppt_x)" calcmode="lin" valueType="num">
                                      <p:cBhvr>
                                        <p:cTn id="11" dur="1228" accel="100000" fill="hold">
                                          <p:stCondLst>
                                            <p:cond delay="767"/>
                                          </p:stCondLst>
                                        </p:cTn>
                                        <p:tgtEl>
                                          <p:spTgt spid="7170"/>
                                        </p:tgtEl>
                                        <p:attrNameLst>
                                          <p:attrName>ppt_x</p:attrName>
                                        </p:attrNameLst>
                                      </p:cBhvr>
                                    </p:anim>
                                    <p:set>
                                      <p:cBhvr>
                                        <p:cTn id="12" dur="767" fill="hold"/>
                                        <p:tgtEl>
                                          <p:spTgt spid="7170"/>
                                        </p:tgtEl>
                                        <p:attrNameLst>
                                          <p:attrName>ppt_y</p:attrName>
                                        </p:attrNameLst>
                                      </p:cBhvr>
                                      <p:to>
                                        <p:strVal val="(#ppt_y+0.4)"/>
                                      </p:to>
                                    </p:set>
                                    <p:anim from="(#ppt_y+0.4)" to="(#ppt_y)" calcmode="lin" valueType="num">
                                      <p:cBhvr>
                                        <p:cTn id="13" dur="1228" accel="100000" fill="hold">
                                          <p:stCondLst>
                                            <p:cond delay="767"/>
                                          </p:stCondLst>
                                        </p:cTn>
                                        <p:tgtEl>
                                          <p:spTgt spid="717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a:xfrm>
            <a:off x="457200" y="422398"/>
            <a:ext cx="8229600" cy="857400"/>
          </a:xfrm>
        </p:spPr>
        <p:txBody>
          <a:bodyPr vert="horz" wrap="square" lIns="68580" tIns="34290" rIns="68580" bIns="34290" anchor="ctr" anchorCtr="0"/>
          <a:lstStyle/>
          <a:p>
            <a:pPr>
              <a:buNone/>
            </a:pPr>
            <a:r>
              <a:rPr lang="zh-CN" altLang="en-US" dirty="0"/>
              <a:t>  在学校文化建设中的独特</a:t>
            </a:r>
            <a:r>
              <a:rPr lang="zh-CN" altLang="en-US" dirty="0" smtClean="0"/>
              <a:t>作用</a:t>
            </a:r>
            <a:br>
              <a:rPr lang="en-US" altLang="zh-CN" dirty="0" smtClean="0"/>
            </a:br>
            <a:r>
              <a:rPr lang="zh-CN" altLang="en-US" dirty="0" smtClean="0"/>
              <a:t>（奉贤校区落成颂）</a:t>
            </a:r>
            <a:endParaRPr lang="zh-CN" altLang="en-US" dirty="0"/>
          </a:p>
        </p:txBody>
      </p:sp>
      <p:pic>
        <p:nvPicPr>
          <p:cNvPr id="9219" name="Picture 4" descr="迁校颂石刻"/>
          <p:cNvPicPr>
            <a:picLocks noChangeAspect="1"/>
          </p:cNvPicPr>
          <p:nvPr/>
        </p:nvPicPr>
        <p:blipFill>
          <a:blip r:embed="rId1"/>
          <a:stretch>
            <a:fillRect/>
          </a:stretch>
        </p:blipFill>
        <p:spPr>
          <a:xfrm>
            <a:off x="1361608" y="1409344"/>
            <a:ext cx="6263878" cy="3382565"/>
          </a:xfrm>
          <a:prstGeom prst="rect">
            <a:avLst/>
          </a:prstGeom>
          <a:noFill/>
          <a:ln w="9525">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vert="horz" wrap="square" lIns="68580" tIns="34290" rIns="68580" bIns="34290" anchor="ctr" anchorCtr="0"/>
          <a:lstStyle/>
          <a:p>
            <a:pPr>
              <a:buNone/>
            </a:pPr>
            <a:r>
              <a:rPr lang="zh-CN" altLang="en-US" dirty="0"/>
              <a:t>先贤语迹碑廊</a:t>
            </a:r>
            <a:endParaRPr lang="zh-CN" altLang="en-US" dirty="0"/>
          </a:p>
        </p:txBody>
      </p:sp>
      <p:pic>
        <p:nvPicPr>
          <p:cNvPr id="10243" name="Picture 2" descr="微信图片_201710130828322"/>
          <p:cNvPicPr>
            <a:picLocks noChangeAspect="1"/>
          </p:cNvPicPr>
          <p:nvPr/>
        </p:nvPicPr>
        <p:blipFill>
          <a:blip r:embed="rId1"/>
          <a:stretch>
            <a:fillRect/>
          </a:stretch>
        </p:blipFill>
        <p:spPr>
          <a:xfrm>
            <a:off x="1849041" y="1063229"/>
            <a:ext cx="5591175" cy="3570684"/>
          </a:xfrm>
          <a:prstGeom prst="rect">
            <a:avLst/>
          </a:prstGeom>
          <a:noFill/>
          <a:ln w="9525">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59656"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63692" y="311501"/>
            <a:ext cx="5314964" cy="428989"/>
          </a:xfrm>
          <a:prstGeom prst="rect">
            <a:avLst/>
          </a:prstGeom>
        </p:spPr>
        <p:txBody>
          <a:bodyPr wrap="non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以文化人  修德铸魂  彰显人文精神之光</a:t>
            </a:r>
            <a:endParaRPr lang="zh-CN" altLang="en-US" sz="2350" dirty="0">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3" cstate="print"/>
          <a:srcRect/>
          <a:stretch>
            <a:fillRect/>
          </a:stretch>
        </p:blipFill>
        <p:spPr bwMode="auto">
          <a:xfrm rot="16200000">
            <a:off x="4568908" y="2491010"/>
            <a:ext cx="1840247" cy="3036838"/>
          </a:xfrm>
          <a:prstGeom prst="rect">
            <a:avLst/>
          </a:prstGeom>
          <a:noFill/>
          <a:ln w="9525">
            <a:noFill/>
            <a:miter lim="800000"/>
            <a:headEnd/>
            <a:tailEnd/>
          </a:ln>
          <a:effectLst/>
        </p:spPr>
      </p:pic>
      <p:grpSp>
        <p:nvGrpSpPr>
          <p:cNvPr id="29" name="组合 28"/>
          <p:cNvGrpSpPr/>
          <p:nvPr/>
        </p:nvGrpSpPr>
        <p:grpSpPr>
          <a:xfrm>
            <a:off x="7235894" y="3076715"/>
            <a:ext cx="1465919" cy="1909512"/>
            <a:chOff x="4585648" y="1386805"/>
            <a:chExt cx="4148449" cy="5831558"/>
          </a:xfrm>
        </p:grpSpPr>
        <p:pic>
          <p:nvPicPr>
            <p:cNvPr id="4099" name="Picture 3"/>
            <p:cNvPicPr>
              <a:picLocks noChangeAspect="1" noChangeArrowheads="1"/>
            </p:cNvPicPr>
            <p:nvPr/>
          </p:nvPicPr>
          <p:blipFill>
            <a:blip r:embed="rId4"/>
            <a:srcRect/>
            <a:stretch>
              <a:fillRect/>
            </a:stretch>
          </p:blipFill>
          <p:spPr bwMode="auto">
            <a:xfrm>
              <a:off x="4585648" y="1386805"/>
              <a:ext cx="4148449" cy="5831558"/>
            </a:xfrm>
            <a:prstGeom prst="rect">
              <a:avLst/>
            </a:prstGeom>
            <a:noFill/>
            <a:ln w="9525">
              <a:noFill/>
              <a:miter lim="800000"/>
              <a:headEnd/>
              <a:tailEnd/>
            </a:ln>
            <a:effectLst/>
          </p:spPr>
        </p:pic>
        <p:sp>
          <p:nvSpPr>
            <p:cNvPr id="26" name="矩形 25"/>
            <p:cNvSpPr/>
            <p:nvPr/>
          </p:nvSpPr>
          <p:spPr>
            <a:xfrm>
              <a:off x="4708478" y="4954137"/>
              <a:ext cx="3862316" cy="34119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TextBox 33"/>
          <p:cNvSpPr txBox="1"/>
          <p:nvPr/>
        </p:nvSpPr>
        <p:spPr>
          <a:xfrm>
            <a:off x="2708643" y="1411007"/>
            <a:ext cx="3607907" cy="2065950"/>
          </a:xfrm>
          <a:prstGeom prst="rect">
            <a:avLst/>
          </a:prstGeom>
          <a:noFill/>
        </p:spPr>
        <p:txBody>
          <a:bodyPr wrap="square" rtlCol="0">
            <a:spAutoFit/>
          </a:bodyPr>
          <a:lstStyle/>
          <a:p>
            <a:pPr>
              <a:lnSpc>
                <a:spcPct val="150000"/>
              </a:lnSpc>
              <a:buFont typeface="Wingdings" panose="05000000000000000000" pitchFamily="2" charset="2"/>
              <a:buChar char="ü"/>
            </a:pPr>
            <a:r>
              <a:rPr lang="zh-CN" altLang="en-US" sz="1425" b="1" dirty="0">
                <a:solidFill>
                  <a:srgbClr val="C00000"/>
                </a:solidFill>
                <a:latin typeface="微软雅黑" panose="020B0503020204020204" pitchFamily="34" charset="-122"/>
                <a:ea typeface="微软雅黑" panose="020B0503020204020204" pitchFamily="34" charset="-122"/>
              </a:rPr>
              <a:t>中国大学生年度人物（入围奖）</a:t>
            </a:r>
            <a:endParaRPr lang="en-US" altLang="zh-CN" sz="1425" b="1" dirty="0">
              <a:solidFill>
                <a:srgbClr val="C00000"/>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425" b="1" dirty="0">
                <a:solidFill>
                  <a:srgbClr val="C00000"/>
                </a:solidFill>
                <a:latin typeface="微软雅黑" panose="020B0503020204020204" pitchFamily="34" charset="-122"/>
                <a:ea typeface="微软雅黑" panose="020B0503020204020204" pitchFamily="34" charset="-122"/>
              </a:rPr>
              <a:t>中国大学生自强之星</a:t>
            </a:r>
            <a:endParaRPr lang="en-US" altLang="zh-CN" sz="1425" b="1" dirty="0">
              <a:solidFill>
                <a:srgbClr val="C00000"/>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425" b="1" dirty="0">
                <a:solidFill>
                  <a:srgbClr val="C00000"/>
                </a:solidFill>
                <a:latin typeface="微软雅黑" panose="020B0503020204020204" pitchFamily="34" charset="-122"/>
                <a:ea typeface="微软雅黑" panose="020B0503020204020204" pitchFamily="34" charset="-122"/>
              </a:rPr>
              <a:t>上海市大学生年度人物</a:t>
            </a:r>
            <a:endParaRPr lang="en-US" altLang="zh-CN" sz="1425" b="1" dirty="0">
              <a:solidFill>
                <a:srgbClr val="C00000"/>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425" b="1" dirty="0">
                <a:solidFill>
                  <a:srgbClr val="C00000"/>
                </a:solidFill>
                <a:latin typeface="微软雅黑" panose="020B0503020204020204" pitchFamily="34" charset="-122"/>
                <a:ea typeface="微软雅黑" panose="020B0503020204020204" pitchFamily="34" charset="-122"/>
              </a:rPr>
              <a:t>“校长奖”入围奖</a:t>
            </a:r>
            <a:endParaRPr lang="en-US" altLang="zh-CN" sz="1425" b="1" dirty="0">
              <a:solidFill>
                <a:srgbClr val="C00000"/>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en-US" altLang="zh-CN" sz="1425" b="1" dirty="0">
                <a:solidFill>
                  <a:srgbClr val="C00000"/>
                </a:solidFill>
                <a:latin typeface="微软雅黑" panose="020B0503020204020204" pitchFamily="34" charset="-122"/>
                <a:ea typeface="微软雅黑" panose="020B0503020204020204" pitchFamily="34" charset="-122"/>
              </a:rPr>
              <a:t>……</a:t>
            </a:r>
            <a:endParaRPr lang="en-US" altLang="zh-CN" sz="1425" b="1" dirty="0">
              <a:solidFill>
                <a:srgbClr val="C00000"/>
              </a:solidFill>
              <a:latin typeface="微软雅黑" panose="020B0503020204020204" pitchFamily="34" charset="-122"/>
              <a:ea typeface="微软雅黑" panose="020B0503020204020204" pitchFamily="34" charset="-122"/>
            </a:endParaRPr>
          </a:p>
          <a:p>
            <a:pPr>
              <a:lnSpc>
                <a:spcPct val="150000"/>
              </a:lnSpc>
            </a:pPr>
            <a:endParaRPr lang="zh-CN" altLang="en-US" sz="1425" b="1" dirty="0">
              <a:solidFill>
                <a:srgbClr val="C00000"/>
              </a:solidFill>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a:blip r:embed="rId5"/>
          <a:srcRect/>
          <a:stretch>
            <a:fillRect/>
          </a:stretch>
        </p:blipFill>
        <p:spPr bwMode="auto">
          <a:xfrm>
            <a:off x="756804" y="3106102"/>
            <a:ext cx="2918731" cy="1803087"/>
          </a:xfrm>
          <a:prstGeom prst="rect">
            <a:avLst/>
          </a:prstGeom>
          <a:noFill/>
          <a:ln w="9525">
            <a:noFill/>
            <a:miter lim="800000"/>
            <a:headEnd/>
            <a:tailEnd/>
          </a:ln>
          <a:effectLst/>
        </p:spPr>
      </p:pic>
      <p:pic>
        <p:nvPicPr>
          <p:cNvPr id="22" name="Picture 6"/>
          <p:cNvPicPr>
            <a:picLocks noChangeAspect="1" noChangeArrowheads="1"/>
          </p:cNvPicPr>
          <p:nvPr/>
        </p:nvPicPr>
        <p:blipFill>
          <a:blip r:embed="rId6"/>
          <a:srcRect/>
          <a:stretch>
            <a:fillRect/>
          </a:stretch>
        </p:blipFill>
        <p:spPr bwMode="auto">
          <a:xfrm>
            <a:off x="1015183" y="1138118"/>
            <a:ext cx="1341604" cy="1771447"/>
          </a:xfrm>
          <a:prstGeom prst="ellipse">
            <a:avLst/>
          </a:prstGeom>
          <a:noFill/>
          <a:ln w="9525">
            <a:noFill/>
            <a:miter lim="800000"/>
            <a:headEnd/>
            <a:tailEnd/>
          </a:ln>
        </p:spPr>
      </p:pic>
      <p:sp>
        <p:nvSpPr>
          <p:cNvPr id="16" name="矩形 6"/>
          <p:cNvSpPr>
            <a:spLocks noChangeArrowheads="1"/>
          </p:cNvSpPr>
          <p:nvPr/>
        </p:nvSpPr>
        <p:spPr bwMode="auto">
          <a:xfrm>
            <a:off x="2567755" y="1043731"/>
            <a:ext cx="3919663" cy="311624"/>
          </a:xfrm>
          <a:prstGeom prst="rect">
            <a:avLst/>
          </a:prstGeom>
          <a:noFill/>
          <a:ln w="9525">
            <a:noFill/>
            <a:miter lim="800000"/>
          </a:ln>
        </p:spPr>
        <p:txBody>
          <a:bodyPr wrap="none">
            <a:spAutoFit/>
          </a:bodyPr>
          <a:lstStyle/>
          <a:p>
            <a:r>
              <a:rPr lang="zh-CN" altLang="en-US" sz="1425" b="1" dirty="0">
                <a:latin typeface="微软雅黑" panose="020B0503020204020204" pitchFamily="34" charset="-122"/>
                <a:ea typeface="微软雅黑" panose="020B0503020204020204" pitchFamily="34" charset="-122"/>
              </a:rPr>
              <a:t>民族团结“最美”使者：</a:t>
            </a:r>
            <a:r>
              <a:rPr lang="zh-CN" altLang="zh-CN" sz="1425" b="1" dirty="0">
                <a:latin typeface="微软雅黑" panose="020B0503020204020204" pitchFamily="34" charset="-122"/>
                <a:ea typeface="微软雅黑" panose="020B0503020204020204" pitchFamily="34" charset="-122"/>
              </a:rPr>
              <a:t>依帕尔克孜·艾尼瓦尔</a:t>
            </a:r>
            <a:endParaRPr lang="zh-CN" altLang="en-US" sz="1425"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59656"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63692" y="311501"/>
            <a:ext cx="5314964" cy="428989"/>
          </a:xfrm>
          <a:prstGeom prst="rect">
            <a:avLst/>
          </a:prstGeom>
        </p:spPr>
        <p:txBody>
          <a:bodyPr wrap="non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以行教人  厚学立业  塑造人文专业品格</a:t>
            </a:r>
            <a:endParaRPr lang="zh-CN" altLang="en-US" sz="2350" dirty="0">
              <a:latin typeface="微软雅黑" panose="020B0503020204020204" pitchFamily="34" charset="-122"/>
              <a:ea typeface="微软雅黑" panose="020B0503020204020204" pitchFamily="34" charset="-122"/>
            </a:endParaRPr>
          </a:p>
        </p:txBody>
      </p:sp>
      <p:sp>
        <p:nvSpPr>
          <p:cNvPr id="30" name="TextBox 5"/>
          <p:cNvSpPr txBox="1">
            <a:spLocks noChangeArrowheads="1"/>
          </p:cNvSpPr>
          <p:nvPr/>
        </p:nvSpPr>
        <p:spPr bwMode="auto">
          <a:xfrm>
            <a:off x="245780" y="984640"/>
            <a:ext cx="8669407" cy="593328"/>
          </a:xfrm>
          <a:prstGeom prst="rect">
            <a:avLst/>
          </a:prstGeom>
          <a:noFill/>
          <a:ln w="9525">
            <a:noFill/>
            <a:miter lim="800000"/>
          </a:ln>
        </p:spPr>
        <p:txBody>
          <a:bodyPr lIns="66381" tIns="33191" rIns="66381" bIns="33191">
            <a:spAutoFit/>
          </a:bodyPr>
          <a:lstStyle/>
          <a:p>
            <a:pPr algn="ctr"/>
            <a:r>
              <a:rPr lang="zh-CN" altLang="en-US" sz="1710" b="1" dirty="0">
                <a:latin typeface="微软雅黑" panose="020B0503020204020204" pitchFamily="34" charset="-122"/>
                <a:ea typeface="微软雅黑" panose="020B0503020204020204" pitchFamily="34" charset="-122"/>
              </a:rPr>
              <a:t>平台</a:t>
            </a:r>
            <a:r>
              <a:rPr lang="en-US" altLang="zh-CN" sz="1710" b="1" dirty="0">
                <a:latin typeface="微软雅黑" panose="020B0503020204020204" pitchFamily="34" charset="-122"/>
                <a:ea typeface="微软雅黑" panose="020B0503020204020204" pitchFamily="34" charset="-122"/>
              </a:rPr>
              <a:t>3</a:t>
            </a:r>
            <a:r>
              <a:rPr lang="zh-CN" altLang="en-US" sz="1710" b="1" dirty="0">
                <a:latin typeface="微软雅黑" panose="020B0503020204020204" pitchFamily="34" charset="-122"/>
                <a:ea typeface="微软雅黑" panose="020B0503020204020204" pitchFamily="34" charset="-122"/>
              </a:rPr>
              <a:t>： “三创”训练计划</a:t>
            </a:r>
            <a:endParaRPr lang="zh-CN" altLang="en-US" sz="1710" b="1" dirty="0">
              <a:latin typeface="微软雅黑" panose="020B0503020204020204" pitchFamily="34" charset="-122"/>
              <a:ea typeface="微软雅黑" panose="020B0503020204020204" pitchFamily="34" charset="-122"/>
            </a:endParaRPr>
          </a:p>
          <a:p>
            <a:pPr algn="ctr"/>
            <a:endParaRPr lang="zh-CN" altLang="en-US" sz="1710" b="1" dirty="0">
              <a:latin typeface="华文楷体" panose="02010600040101010101" pitchFamily="2" charset="-122"/>
              <a:ea typeface="华文楷体" panose="02010600040101010101" pitchFamily="2" charset="-122"/>
            </a:endParaRPr>
          </a:p>
        </p:txBody>
      </p:sp>
      <p:cxnSp>
        <p:nvCxnSpPr>
          <p:cNvPr id="31" name="直接连接符 30"/>
          <p:cNvCxnSpPr/>
          <p:nvPr/>
        </p:nvCxnSpPr>
        <p:spPr>
          <a:xfrm>
            <a:off x="674444" y="1163949"/>
            <a:ext cx="2432106" cy="3435"/>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025008" y="1153709"/>
            <a:ext cx="2546344" cy="1132"/>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2050" name="Picture 2" descr="https://www.sit.edu.cn/_upload/article/images/55/58/d8d17c934087a98bd09ca2e241cb/b7d37fa2-1891-4db2-9985-db8327e1bd1c.jpg"/>
          <p:cNvPicPr>
            <a:picLocks noChangeAspect="1" noChangeArrowheads="1"/>
          </p:cNvPicPr>
          <p:nvPr/>
        </p:nvPicPr>
        <p:blipFill>
          <a:blip r:embed="rId3"/>
          <a:srcRect/>
          <a:stretch>
            <a:fillRect/>
          </a:stretch>
        </p:blipFill>
        <p:spPr bwMode="auto">
          <a:xfrm>
            <a:off x="646707" y="1407493"/>
            <a:ext cx="2201932" cy="1262731"/>
          </a:xfrm>
          <a:prstGeom prst="rect">
            <a:avLst/>
          </a:prstGeom>
          <a:noFill/>
        </p:spPr>
      </p:pic>
      <p:pic>
        <p:nvPicPr>
          <p:cNvPr id="2052" name="Picture 4" descr="https://www.sit.edu.cn/_upload/article/images/d9/ee/4ccc1995406687a041838a69187a/6dae43e4-c163-426b-b33f-3faaa92ecf83.jpg"/>
          <p:cNvPicPr>
            <a:picLocks noChangeArrowheads="1"/>
          </p:cNvPicPr>
          <p:nvPr/>
        </p:nvPicPr>
        <p:blipFill>
          <a:blip r:embed="rId4"/>
          <a:srcRect/>
          <a:stretch>
            <a:fillRect/>
          </a:stretch>
        </p:blipFill>
        <p:spPr bwMode="auto">
          <a:xfrm>
            <a:off x="3022197" y="1407492"/>
            <a:ext cx="2201932" cy="1262082"/>
          </a:xfrm>
          <a:prstGeom prst="rect">
            <a:avLst/>
          </a:prstGeom>
          <a:noFill/>
        </p:spPr>
      </p:pic>
      <p:sp>
        <p:nvSpPr>
          <p:cNvPr id="74" name="TextBox 12"/>
          <p:cNvSpPr txBox="1">
            <a:spLocks noChangeArrowheads="1"/>
          </p:cNvSpPr>
          <p:nvPr/>
        </p:nvSpPr>
        <p:spPr bwMode="auto">
          <a:xfrm>
            <a:off x="414865" y="2723895"/>
            <a:ext cx="2759557" cy="289759"/>
          </a:xfrm>
          <a:prstGeom prst="rect">
            <a:avLst/>
          </a:prstGeom>
          <a:noFill/>
          <a:ln w="9525">
            <a:noFill/>
            <a:miter lim="800000"/>
          </a:ln>
        </p:spPr>
        <p:txBody>
          <a:bodyPr wrap="square">
            <a:spAutoFit/>
          </a:bodyPr>
          <a:lstStyle/>
          <a:p>
            <a:pPr algn="ctr"/>
            <a:r>
              <a:rPr lang="zh-CN" altLang="en-US" sz="1285" b="1" dirty="0">
                <a:latin typeface="微软雅黑" panose="020B0503020204020204" pitchFamily="34" charset="-122"/>
                <a:ea typeface="微软雅黑" panose="020B0503020204020204" pitchFamily="34" charset="-122"/>
              </a:rPr>
              <a:t>全国人力资源</a:t>
            </a:r>
            <a:r>
              <a:rPr lang="zh-CN" altLang="en-US" sz="1285" b="1" dirty="0">
                <a:latin typeface="微软雅黑" panose="020B0503020204020204" pitchFamily="34" charset="-122"/>
                <a:ea typeface="微软雅黑" panose="020B0503020204020204" pitchFamily="34" charset="-122"/>
              </a:rPr>
              <a:t>管理知识技能竞赛</a:t>
            </a:r>
            <a:endParaRPr lang="zh-CN" altLang="en-US" sz="1285" b="1" dirty="0">
              <a:latin typeface="微软雅黑" panose="020B0503020204020204" pitchFamily="34" charset="-122"/>
              <a:ea typeface="微软雅黑" panose="020B0503020204020204" pitchFamily="34" charset="-122"/>
            </a:endParaRPr>
          </a:p>
        </p:txBody>
      </p:sp>
      <p:sp>
        <p:nvSpPr>
          <p:cNvPr id="76" name="TextBox 12"/>
          <p:cNvSpPr txBox="1">
            <a:spLocks noChangeArrowheads="1"/>
          </p:cNvSpPr>
          <p:nvPr/>
        </p:nvSpPr>
        <p:spPr bwMode="auto">
          <a:xfrm>
            <a:off x="3053334" y="2723895"/>
            <a:ext cx="2170794" cy="289759"/>
          </a:xfrm>
          <a:prstGeom prst="rect">
            <a:avLst/>
          </a:prstGeom>
          <a:noFill/>
          <a:ln w="9525">
            <a:noFill/>
            <a:miter lim="800000"/>
          </a:ln>
        </p:spPr>
        <p:txBody>
          <a:bodyPr wrap="square">
            <a:spAutoFit/>
          </a:bodyPr>
          <a:lstStyle/>
          <a:p>
            <a:pPr algn="ctr"/>
            <a:r>
              <a:rPr lang="zh-CN" altLang="en-US" sz="1285" b="1" dirty="0">
                <a:latin typeface="微软雅黑" panose="020B0503020204020204" pitchFamily="34" charset="-122"/>
                <a:ea typeface="微软雅黑" panose="020B0503020204020204" pitchFamily="34" charset="-122"/>
              </a:rPr>
              <a:t>全国大学生城市管理竞赛</a:t>
            </a:r>
            <a:endParaRPr lang="zh-CN" altLang="en-US" sz="1285" b="1" dirty="0">
              <a:latin typeface="微软雅黑" panose="020B0503020204020204" pitchFamily="34" charset="-122"/>
              <a:ea typeface="微软雅黑" panose="020B0503020204020204" pitchFamily="34" charset="-122"/>
            </a:endParaRPr>
          </a:p>
        </p:txBody>
      </p:sp>
      <p:pic>
        <p:nvPicPr>
          <p:cNvPr id="2053" name="Picture 5"/>
          <p:cNvPicPr>
            <a:picLocks noChangeAspect="1" noChangeArrowheads="1"/>
          </p:cNvPicPr>
          <p:nvPr/>
        </p:nvPicPr>
        <p:blipFill>
          <a:blip r:embed="rId5" cstate="print"/>
          <a:srcRect/>
          <a:stretch>
            <a:fillRect/>
          </a:stretch>
        </p:blipFill>
        <p:spPr bwMode="auto">
          <a:xfrm>
            <a:off x="2245491" y="3028863"/>
            <a:ext cx="1619857" cy="2033871"/>
          </a:xfrm>
          <a:prstGeom prst="rect">
            <a:avLst/>
          </a:prstGeom>
          <a:noFill/>
          <a:ln w="9525">
            <a:noFill/>
            <a:miter lim="800000"/>
            <a:headEnd/>
            <a:tailEnd/>
          </a:ln>
          <a:effectLst/>
        </p:spPr>
      </p:pic>
      <p:graphicFrame>
        <p:nvGraphicFramePr>
          <p:cNvPr id="77" name="表格 76"/>
          <p:cNvGraphicFramePr>
            <a:graphicFrameLocks noGrp="1"/>
          </p:cNvGraphicFramePr>
          <p:nvPr/>
        </p:nvGraphicFramePr>
        <p:xfrm>
          <a:off x="5431961" y="2867853"/>
          <a:ext cx="3370151" cy="2311111"/>
        </p:xfrm>
        <a:graphic>
          <a:graphicData uri="http://schemas.openxmlformats.org/drawingml/2006/table">
            <a:tbl>
              <a:tblPr firstRow="1" bandRow="1">
                <a:tableStyleId>{5C22544A-7EE6-4342-B048-85BDC9FD1C3A}</a:tableStyleId>
              </a:tblPr>
              <a:tblGrid>
                <a:gridCol w="2538848"/>
                <a:gridCol w="831303"/>
              </a:tblGrid>
              <a:tr h="264245">
                <a:tc>
                  <a:txBody>
                    <a:bodyPr/>
                    <a:lstStyle/>
                    <a:p>
                      <a:endParaRPr lang="zh-CN" altLang="en-US" sz="1000" dirty="0"/>
                    </a:p>
                  </a:txBody>
                  <a:tcPr marL="65156" marR="65156" marT="32578" marB="32578"/>
                </a:tc>
                <a:tc>
                  <a:txBody>
                    <a:bodyPr/>
                    <a:lstStyle/>
                    <a:p>
                      <a:endParaRPr lang="zh-CN" altLang="en-US" sz="1000"/>
                    </a:p>
                  </a:txBody>
                  <a:tcPr marL="65156" marR="65156" marT="32578" marB="32578"/>
                </a:tc>
              </a:tr>
              <a:tr h="264245">
                <a:tc>
                  <a:txBody>
                    <a:bodyPr/>
                    <a:lstStyle/>
                    <a:p>
                      <a:pPr algn="ctr"/>
                      <a:r>
                        <a:rPr lang="zh-CN" altLang="zh-CN" sz="1300" kern="1200" dirty="0" smtClean="0">
                          <a:solidFill>
                            <a:schemeClr val="dk1"/>
                          </a:solidFill>
                          <a:latin typeface="微软雅黑" panose="020B0503020204020204" pitchFamily="34" charset="-122"/>
                          <a:ea typeface="微软雅黑" panose="020B0503020204020204" pitchFamily="34" charset="-122"/>
                          <a:cs typeface="+mn-cs"/>
                        </a:rPr>
                        <a:t>“互联网+”大学生创新创业大赛</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22</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en-US" sz="1300" kern="1200" dirty="0" smtClean="0">
                          <a:solidFill>
                            <a:schemeClr val="dk1"/>
                          </a:solidFill>
                          <a:latin typeface="微软雅黑" panose="020B0503020204020204" pitchFamily="34" charset="-122"/>
                          <a:ea typeface="微软雅黑" panose="020B0503020204020204" pitchFamily="34" charset="-122"/>
                          <a:cs typeface="+mn-cs"/>
                        </a:rPr>
                        <a:t>“东方美谷杯”香文化创意大赛</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48</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en-US" sz="1000" dirty="0" smtClean="0">
                          <a:latin typeface="微软雅黑" panose="020B0503020204020204" pitchFamily="34" charset="-122"/>
                          <a:ea typeface="微软雅黑" panose="020B0503020204020204" pitchFamily="34" charset="-122"/>
                        </a:rPr>
                        <a:t>人力资源管理知识技能竞赛</a:t>
                      </a:r>
                      <a:endParaRPr lang="zh-CN" altLang="en-US" sz="1000" dirty="0" smtClean="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2</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en-US" sz="1000" dirty="0" smtClean="0">
                          <a:latin typeface="微软雅黑" panose="020B0503020204020204" pitchFamily="34" charset="-122"/>
                          <a:ea typeface="微软雅黑" panose="020B0503020204020204" pitchFamily="34" charset="-122"/>
                        </a:rPr>
                        <a:t>厚德杯</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9</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zh-CN" sz="1300" kern="1200" dirty="0" smtClean="0">
                          <a:solidFill>
                            <a:schemeClr val="dk1"/>
                          </a:solidFill>
                          <a:latin typeface="微软雅黑" panose="020B0503020204020204" pitchFamily="34" charset="-122"/>
                          <a:ea typeface="微软雅黑" panose="020B0503020204020204" pitchFamily="34" charset="-122"/>
                          <a:cs typeface="+mn-cs"/>
                        </a:rPr>
                        <a:t>创新创业训练计划</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15</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en-US" sz="1000" dirty="0" smtClean="0">
                          <a:latin typeface="微软雅黑" panose="020B0503020204020204" pitchFamily="34" charset="-122"/>
                          <a:ea typeface="微软雅黑" panose="020B0503020204020204" pitchFamily="34" charset="-122"/>
                        </a:rPr>
                        <a:t>文产论文比赛</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78</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en-US" altLang="zh-CN" sz="1000" dirty="0" smtClean="0">
                          <a:latin typeface="华文楷体" panose="02010600040101010101" pitchFamily="2" charset="-122"/>
                          <a:ea typeface="华文楷体" panose="02010600040101010101" pitchFamily="2" charset="-122"/>
                        </a:rPr>
                        <a:t>…….</a:t>
                      </a:r>
                      <a:endParaRPr lang="zh-CN" altLang="en-US" sz="1000" dirty="0">
                        <a:latin typeface="华文楷体" panose="02010600040101010101" pitchFamily="2" charset="-122"/>
                        <a:ea typeface="华文楷体" panose="02010600040101010101" pitchFamily="2" charset="-122"/>
                      </a:endParaRPr>
                    </a:p>
                  </a:txBody>
                  <a:tcPr marL="65156" marR="65156" marT="32578" marB="32578"/>
                </a:tc>
                <a:tc>
                  <a:txBody>
                    <a:bodyPr/>
                    <a:lstStyle/>
                    <a:p>
                      <a:pPr algn="ctr"/>
                      <a:endParaRPr lang="zh-CN" altLang="en-US" sz="1000" dirty="0">
                        <a:latin typeface="华文楷体" panose="02010600040101010101" pitchFamily="2" charset="-122"/>
                        <a:ea typeface="华文楷体" panose="02010600040101010101" pitchFamily="2" charset="-122"/>
                      </a:endParaRPr>
                    </a:p>
                  </a:txBody>
                  <a:tcPr marL="65156" marR="65156" marT="32578" marB="32578"/>
                </a:tc>
              </a:tr>
            </a:tbl>
          </a:graphicData>
        </a:graphic>
      </p:graphicFrame>
      <p:graphicFrame>
        <p:nvGraphicFramePr>
          <p:cNvPr id="78" name="表格 77"/>
          <p:cNvGraphicFramePr>
            <a:graphicFrameLocks noGrp="1"/>
          </p:cNvGraphicFramePr>
          <p:nvPr/>
        </p:nvGraphicFramePr>
        <p:xfrm>
          <a:off x="5382144" y="1635992"/>
          <a:ext cx="3370151" cy="710886"/>
        </p:xfrm>
        <a:graphic>
          <a:graphicData uri="http://schemas.openxmlformats.org/drawingml/2006/table">
            <a:tbl>
              <a:tblPr firstRow="1" bandRow="1">
                <a:tableStyleId>{5C22544A-7EE6-4342-B048-85BDC9FD1C3A}</a:tableStyleId>
              </a:tblPr>
              <a:tblGrid>
                <a:gridCol w="2538848"/>
                <a:gridCol w="831303"/>
              </a:tblGrid>
              <a:tr h="236962">
                <a:tc>
                  <a:txBody>
                    <a:bodyPr/>
                    <a:lstStyle/>
                    <a:p>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endParaRPr lang="zh-CN" altLang="en-US" sz="1000">
                        <a:latin typeface="微软雅黑" panose="020B0503020204020204" pitchFamily="34" charset="-122"/>
                        <a:ea typeface="微软雅黑" panose="020B0503020204020204" pitchFamily="34" charset="-122"/>
                      </a:endParaRPr>
                    </a:p>
                  </a:txBody>
                  <a:tcPr marL="65156" marR="65156" marT="32578" marB="32578"/>
                </a:tc>
              </a:tr>
              <a:tr h="236962">
                <a:tc>
                  <a:txBody>
                    <a:bodyPr/>
                    <a:lstStyle/>
                    <a:p>
                      <a:pPr algn="ctr"/>
                      <a:r>
                        <a:rPr lang="zh-CN" altLang="en-US" sz="1000" dirty="0" smtClean="0">
                          <a:latin typeface="微软雅黑" panose="020B0503020204020204" pitchFamily="34" charset="-122"/>
                          <a:ea typeface="微软雅黑" panose="020B0503020204020204" pitchFamily="34" charset="-122"/>
                        </a:rPr>
                        <a:t>市级以上奖励</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b="1" dirty="0" smtClean="0">
                          <a:solidFill>
                            <a:srgbClr val="C00000"/>
                          </a:solidFill>
                          <a:latin typeface="微软雅黑" panose="020B0503020204020204" pitchFamily="34" charset="-122"/>
                          <a:ea typeface="微软雅黑" panose="020B0503020204020204" pitchFamily="34" charset="-122"/>
                        </a:rPr>
                        <a:t>46</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36962">
                <a:tc>
                  <a:txBody>
                    <a:bodyPr/>
                    <a:lstStyle/>
                    <a:p>
                      <a:pPr algn="ctr"/>
                      <a:r>
                        <a:rPr lang="zh-CN" altLang="en-US" sz="1000" dirty="0" smtClean="0">
                          <a:latin typeface="微软雅黑" panose="020B0503020204020204" pitchFamily="34" charset="-122"/>
                          <a:ea typeface="微软雅黑" panose="020B0503020204020204" pitchFamily="34" charset="-122"/>
                        </a:rPr>
                        <a:t>校级奖励</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b="1" dirty="0" smtClean="0">
                          <a:solidFill>
                            <a:srgbClr val="C00000"/>
                          </a:solidFill>
                          <a:latin typeface="微软雅黑" panose="020B0503020204020204" pitchFamily="34" charset="-122"/>
                          <a:ea typeface="微软雅黑" panose="020B0503020204020204" pitchFamily="34" charset="-122"/>
                        </a:rPr>
                        <a:t>67</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bl>
          </a:graphicData>
        </a:graphic>
      </p:graphicFrame>
      <p:sp>
        <p:nvSpPr>
          <p:cNvPr id="79" name="TextBox 13"/>
          <p:cNvSpPr txBox="1">
            <a:spLocks noChangeArrowheads="1"/>
          </p:cNvSpPr>
          <p:nvPr/>
        </p:nvSpPr>
        <p:spPr bwMode="auto">
          <a:xfrm>
            <a:off x="5411906" y="2579163"/>
            <a:ext cx="3340390" cy="369332"/>
          </a:xfrm>
          <a:prstGeom prst="rect">
            <a:avLst/>
          </a:prstGeom>
          <a:noFill/>
          <a:ln w="9525">
            <a:noFill/>
            <a:miter lim="800000"/>
          </a:ln>
        </p:spPr>
        <p:txBody>
          <a:bodyPr>
            <a:spAutoFit/>
          </a:bodyPr>
          <a:lstStyle/>
          <a:p>
            <a:pPr algn="ctr"/>
            <a:r>
              <a:rPr lang="zh-CN" altLang="en-US" b="1" dirty="0">
                <a:latin typeface="微软雅黑" panose="020B0503020204020204" pitchFamily="34" charset="-122"/>
                <a:ea typeface="微软雅黑" panose="020B0503020204020204" pitchFamily="34" charset="-122"/>
              </a:rPr>
              <a:t>学生参加三创项目一览表</a:t>
            </a:r>
            <a:endParaRPr lang="zh-CN" altLang="en-US" b="1" dirty="0">
              <a:latin typeface="微软雅黑" panose="020B0503020204020204" pitchFamily="34" charset="-122"/>
              <a:ea typeface="微软雅黑" panose="020B0503020204020204" pitchFamily="34" charset="-122"/>
            </a:endParaRPr>
          </a:p>
        </p:txBody>
      </p:sp>
      <p:sp>
        <p:nvSpPr>
          <p:cNvPr id="80" name="TextBox 14"/>
          <p:cNvSpPr txBox="1">
            <a:spLocks noChangeArrowheads="1"/>
          </p:cNvSpPr>
          <p:nvPr/>
        </p:nvSpPr>
        <p:spPr bwMode="auto">
          <a:xfrm>
            <a:off x="5574797" y="1329650"/>
            <a:ext cx="3340390" cy="369332"/>
          </a:xfrm>
          <a:prstGeom prst="rect">
            <a:avLst/>
          </a:prstGeom>
          <a:noFill/>
          <a:ln w="9525">
            <a:noFill/>
            <a:miter lim="800000"/>
          </a:ln>
        </p:spPr>
        <p:txBody>
          <a:bodyPr>
            <a:spAutoFit/>
          </a:bodyPr>
          <a:lstStyle/>
          <a:p>
            <a:pPr algn="ctr"/>
            <a:r>
              <a:rPr lang="zh-CN" altLang="en-US" b="1" dirty="0">
                <a:latin typeface="微软雅黑" panose="020B0503020204020204" pitchFamily="34" charset="-122"/>
                <a:ea typeface="微软雅黑" panose="020B0503020204020204" pitchFamily="34" charset="-122"/>
              </a:rPr>
              <a:t>学生三创获奖一览表</a:t>
            </a:r>
            <a:endParaRPr lang="zh-CN" altLang="en-US" b="1"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6"/>
          <a:stretch>
            <a:fillRect/>
          </a:stretch>
        </p:blipFill>
        <p:spPr>
          <a:xfrm>
            <a:off x="603915" y="3039269"/>
            <a:ext cx="1566466" cy="2048803"/>
          </a:xfrm>
          <a:prstGeom prst="rect">
            <a:avLst/>
          </a:prstGeom>
        </p:spPr>
      </p:pic>
      <p:pic>
        <p:nvPicPr>
          <p:cNvPr id="5" name="图片 4"/>
          <p:cNvPicPr>
            <a:picLocks noChangeAspect="1"/>
          </p:cNvPicPr>
          <p:nvPr/>
        </p:nvPicPr>
        <p:blipFill>
          <a:blip r:embed="rId7"/>
          <a:stretch>
            <a:fillRect/>
          </a:stretch>
        </p:blipFill>
        <p:spPr>
          <a:xfrm>
            <a:off x="3932315" y="3028862"/>
            <a:ext cx="1251996" cy="2001746"/>
          </a:xfrm>
          <a:prstGeom prst="rect">
            <a:avLst/>
          </a:prstGeom>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83870" y="1014095"/>
            <a:ext cx="8420100" cy="30460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tLang="zh-CN" sz="1600" dirty="0">
              <a:latin typeface="宋体" panose="02010600030101010101" pitchFamily="2" charset="-122"/>
              <a:ea typeface="宋体" panose="02010600030101010101" pitchFamily="2" charset="-122"/>
            </a:endParaRPr>
          </a:p>
          <a:p>
            <a:r>
              <a:rPr lang="en-US" altLang="zh-CN" sz="1600" dirty="0" smtClean="0">
                <a:latin typeface="宋体" panose="02010600030101010101" pitchFamily="2" charset="-122"/>
                <a:ea typeface="宋体" panose="02010600030101010101" pitchFamily="2" charset="-122"/>
              </a:rPr>
              <a:t>2000</a:t>
            </a:r>
            <a:r>
              <a:rPr lang="zh-CN" altLang="en-US" sz="1600" dirty="0" smtClean="0">
                <a:latin typeface="宋体" panose="02010600030101010101" pitchFamily="2" charset="-122"/>
                <a:ea typeface="宋体" panose="02010600030101010101" pitchFamily="2" charset="-122"/>
              </a:rPr>
              <a:t>年 由上海冶金高等专科学校（</a:t>
            </a:r>
            <a:r>
              <a:rPr lang="en-US" altLang="zh-CN" sz="1600" dirty="0" smtClean="0">
                <a:latin typeface="宋体" panose="02010600030101010101" pitchFamily="2" charset="-122"/>
                <a:ea typeface="宋体" panose="02010600030101010101" pitchFamily="2" charset="-122"/>
              </a:rPr>
              <a:t>1954</a:t>
            </a:r>
            <a:r>
              <a:rPr lang="zh-CN" altLang="en-US" sz="1600" dirty="0" smtClean="0">
                <a:latin typeface="宋体" panose="02010600030101010101" pitchFamily="2" charset="-122"/>
                <a:ea typeface="宋体" panose="02010600030101010101" pitchFamily="2" charset="-122"/>
              </a:rPr>
              <a:t>年）、上海轻工业高等专科学校（</a:t>
            </a:r>
            <a:r>
              <a:rPr lang="en-US" altLang="zh-CN" sz="1600" dirty="0" smtClean="0">
                <a:latin typeface="宋体" panose="02010600030101010101" pitchFamily="2" charset="-122"/>
                <a:ea typeface="宋体" panose="02010600030101010101" pitchFamily="2" charset="-122"/>
              </a:rPr>
              <a:t>1956</a:t>
            </a:r>
            <a:r>
              <a:rPr lang="zh-CN" altLang="en-US" sz="1600" dirty="0" smtClean="0">
                <a:latin typeface="宋体" panose="02010600030101010101" pitchFamily="2" charset="-122"/>
                <a:ea typeface="宋体" panose="02010600030101010101" pitchFamily="2" charset="-122"/>
              </a:rPr>
              <a:t>年）、上海化</a:t>
            </a:r>
            <a:endParaRPr lang="en-US" altLang="zh-CN" sz="1600" dirty="0" smtClean="0">
              <a:latin typeface="宋体" panose="02010600030101010101" pitchFamily="2" charset="-122"/>
              <a:ea typeface="宋体" panose="02010600030101010101" pitchFamily="2" charset="-122"/>
            </a:endParaRPr>
          </a:p>
          <a:p>
            <a:r>
              <a:rPr lang="en-US" altLang="zh-CN" sz="1600" dirty="0">
                <a:latin typeface="宋体" panose="02010600030101010101" pitchFamily="2" charset="-122"/>
                <a:ea typeface="宋体" panose="02010600030101010101" pitchFamily="2" charset="-122"/>
              </a:rPr>
              <a:t> </a:t>
            </a:r>
            <a:r>
              <a:rPr lang="en-US" altLang="zh-CN" sz="1600" dirty="0" smtClean="0">
                <a:latin typeface="宋体" panose="02010600030101010101" pitchFamily="2" charset="-122"/>
                <a:ea typeface="宋体" panose="02010600030101010101" pitchFamily="2" charset="-122"/>
              </a:rPr>
              <a:t>      </a:t>
            </a:r>
            <a:r>
              <a:rPr lang="zh-CN" altLang="en-US" sz="1600" dirty="0" smtClean="0">
                <a:latin typeface="宋体" panose="02010600030101010101" pitchFamily="2" charset="-122"/>
                <a:ea typeface="宋体" panose="02010600030101010101" pitchFamily="2" charset="-122"/>
              </a:rPr>
              <a:t>工高等专科学校（</a:t>
            </a:r>
            <a:r>
              <a:rPr lang="en-US" altLang="zh-CN" sz="1600" dirty="0" smtClean="0">
                <a:latin typeface="宋体" panose="02010600030101010101" pitchFamily="2" charset="-122"/>
                <a:ea typeface="宋体" panose="02010600030101010101" pitchFamily="2" charset="-122"/>
              </a:rPr>
              <a:t>1959</a:t>
            </a:r>
            <a:r>
              <a:rPr lang="zh-CN" altLang="en-US" sz="1600" dirty="0" smtClean="0">
                <a:latin typeface="宋体" panose="02010600030101010101" pitchFamily="2" charset="-122"/>
                <a:ea typeface="宋体" panose="02010600030101010101" pitchFamily="2" charset="-122"/>
              </a:rPr>
              <a:t>年） 合并成立上海应用技术学院</a:t>
            </a:r>
            <a:endParaRPr lang="en-US" altLang="zh-CN" sz="1600" dirty="0" smtClean="0">
              <a:latin typeface="宋体" panose="02010600030101010101" pitchFamily="2" charset="-122"/>
              <a:ea typeface="宋体" panose="02010600030101010101" pitchFamily="2" charset="-122"/>
            </a:endParaRPr>
          </a:p>
          <a:p>
            <a:r>
              <a:rPr lang="en-US" altLang="zh-CN" sz="1600" dirty="0" smtClean="0">
                <a:latin typeface="宋体" panose="02010600030101010101" pitchFamily="2" charset="-122"/>
                <a:ea typeface="宋体" panose="02010600030101010101" pitchFamily="2" charset="-122"/>
              </a:rPr>
              <a:t>2004</a:t>
            </a:r>
            <a:r>
              <a:rPr lang="zh-CN" altLang="en-US" sz="1600" dirty="0" smtClean="0">
                <a:latin typeface="宋体" panose="02010600030101010101" pitchFamily="2" charset="-122"/>
                <a:ea typeface="宋体" panose="02010600030101010101" pitchFamily="2" charset="-122"/>
              </a:rPr>
              <a:t>年 获得学士学位授予权</a:t>
            </a:r>
            <a:endParaRPr lang="en-US" altLang="zh-CN" sz="1600" dirty="0" smtClean="0">
              <a:latin typeface="宋体" panose="02010600030101010101" pitchFamily="2" charset="-122"/>
              <a:ea typeface="宋体" panose="02010600030101010101" pitchFamily="2" charset="-122"/>
            </a:endParaRPr>
          </a:p>
          <a:p>
            <a:r>
              <a:rPr lang="en-US" altLang="zh-CN" sz="1600" dirty="0" smtClean="0">
                <a:latin typeface="宋体" panose="02010600030101010101" pitchFamily="2" charset="-122"/>
                <a:ea typeface="宋体" panose="02010600030101010101" pitchFamily="2" charset="-122"/>
              </a:rPr>
              <a:t>2006</a:t>
            </a:r>
            <a:r>
              <a:rPr lang="zh-CN" altLang="en-US" sz="1600" dirty="0" smtClean="0">
                <a:latin typeface="宋体" panose="02010600030101010101" pitchFamily="2" charset="-122"/>
                <a:ea typeface="宋体" panose="02010600030101010101" pitchFamily="2" charset="-122"/>
              </a:rPr>
              <a:t>年 合并原国家轻工业上海香料研究所（</a:t>
            </a:r>
            <a:r>
              <a:rPr lang="en-US" altLang="zh-CN" sz="1600" dirty="0" smtClean="0">
                <a:latin typeface="宋体" panose="02010600030101010101" pitchFamily="2" charset="-122"/>
                <a:ea typeface="宋体" panose="02010600030101010101" pitchFamily="2" charset="-122"/>
              </a:rPr>
              <a:t>1984</a:t>
            </a:r>
            <a:r>
              <a:rPr lang="zh-CN" altLang="en-US" sz="1600" dirty="0" smtClean="0">
                <a:latin typeface="宋体" panose="02010600030101010101" pitchFamily="2" charset="-122"/>
                <a:ea typeface="宋体" panose="02010600030101010101" pitchFamily="2" charset="-122"/>
              </a:rPr>
              <a:t>年被列为硕士学位授予单位）</a:t>
            </a:r>
            <a:endParaRPr lang="en-US" altLang="zh-CN" sz="1600" dirty="0" smtClean="0">
              <a:latin typeface="宋体" panose="02010600030101010101" pitchFamily="2" charset="-122"/>
              <a:ea typeface="宋体" panose="02010600030101010101" pitchFamily="2" charset="-122"/>
            </a:endParaRPr>
          </a:p>
          <a:p>
            <a:r>
              <a:rPr lang="en-US" altLang="zh-CN" sz="1600" dirty="0" smtClean="0">
                <a:latin typeface="宋体" panose="02010600030101010101" pitchFamily="2" charset="-122"/>
                <a:ea typeface="宋体" panose="02010600030101010101" pitchFamily="2" charset="-122"/>
              </a:rPr>
              <a:t>2007</a:t>
            </a:r>
            <a:r>
              <a:rPr lang="zh-CN" altLang="en-US" sz="1600" dirty="0" smtClean="0">
                <a:latin typeface="宋体" panose="02010600030101010101" pitchFamily="2" charset="-122"/>
                <a:ea typeface="宋体" panose="02010600030101010101" pitchFamily="2" charset="-122"/>
              </a:rPr>
              <a:t>年 获得留学生招生资格</a:t>
            </a:r>
            <a:endParaRPr lang="en-US" altLang="zh-CN" sz="1600" dirty="0">
              <a:latin typeface="宋体" panose="02010600030101010101" pitchFamily="2" charset="-122"/>
              <a:ea typeface="宋体" panose="02010600030101010101" pitchFamily="2" charset="-122"/>
            </a:endParaRPr>
          </a:p>
          <a:p>
            <a:r>
              <a:rPr lang="en-US" altLang="zh-CN" sz="1600" dirty="0" smtClean="0">
                <a:latin typeface="宋体" panose="02010600030101010101" pitchFamily="2" charset="-122"/>
                <a:ea typeface="宋体" panose="02010600030101010101" pitchFamily="2" charset="-122"/>
              </a:rPr>
              <a:t>2016</a:t>
            </a:r>
            <a:r>
              <a:rPr lang="zh-CN" altLang="en-US" sz="1600" dirty="0" smtClean="0">
                <a:latin typeface="宋体" panose="02010600030101010101" pitchFamily="2" charset="-122"/>
                <a:ea typeface="宋体" panose="02010600030101010101" pitchFamily="2" charset="-122"/>
              </a:rPr>
              <a:t>年 更名为上海应用技术大学</a:t>
            </a:r>
            <a:endParaRPr lang="en-US" altLang="zh-CN" sz="1600" dirty="0" smtClean="0">
              <a:latin typeface="宋体" panose="02010600030101010101" pitchFamily="2" charset="-122"/>
              <a:ea typeface="宋体" panose="02010600030101010101" pitchFamily="2" charset="-122"/>
            </a:endParaRPr>
          </a:p>
          <a:p>
            <a:r>
              <a:rPr lang="en-US" altLang="zh-CN" sz="1600" dirty="0" smtClean="0">
                <a:latin typeface="宋体" panose="02010600030101010101" pitchFamily="2" charset="-122"/>
                <a:ea typeface="宋体" panose="02010600030101010101" pitchFamily="2" charset="-122"/>
              </a:rPr>
              <a:t>2017</a:t>
            </a:r>
            <a:r>
              <a:rPr lang="zh-CN" altLang="en-US" sz="1600" dirty="0" smtClean="0">
                <a:latin typeface="宋体" panose="02010600030101010101" pitchFamily="2" charset="-122"/>
                <a:ea typeface="宋体" panose="02010600030101010101" pitchFamily="2" charset="-122"/>
              </a:rPr>
              <a:t>年 开展博士学位授予单位建设</a:t>
            </a:r>
            <a:endParaRPr lang="en-US" altLang="zh-CN" sz="1600" dirty="0" smtClean="0">
              <a:latin typeface="宋体" panose="02010600030101010101" pitchFamily="2" charset="-122"/>
              <a:ea typeface="宋体" panose="02010600030101010101" pitchFamily="2" charset="-122"/>
            </a:endParaRPr>
          </a:p>
          <a:p>
            <a:r>
              <a:rPr lang="en-US" altLang="zh-CN" sz="1600" dirty="0" smtClean="0">
                <a:latin typeface="宋体" panose="02010600030101010101" pitchFamily="2" charset="-122"/>
                <a:ea typeface="宋体" panose="02010600030101010101" pitchFamily="2" charset="-122"/>
              </a:rPr>
              <a:t>2018</a:t>
            </a:r>
            <a:r>
              <a:rPr lang="zh-CN" altLang="en-US" sz="1600" dirty="0" smtClean="0">
                <a:latin typeface="宋体" panose="02010600030101010101" pitchFamily="2" charset="-122"/>
                <a:ea typeface="宋体" panose="02010600030101010101" pitchFamily="2" charset="-122"/>
              </a:rPr>
              <a:t>年 获得上海高水平地方应用型高校试点建设单位</a:t>
            </a:r>
            <a:endParaRPr lang="en-US" altLang="zh-CN" sz="1600" dirty="0" smtClean="0">
              <a:latin typeface="宋体" panose="02010600030101010101" pitchFamily="2" charset="-122"/>
              <a:ea typeface="宋体" panose="02010600030101010101" pitchFamily="2" charset="-122"/>
            </a:endParaRPr>
          </a:p>
          <a:p>
            <a:r>
              <a:rPr lang="en-US" altLang="zh-CN" sz="1600" dirty="0" smtClean="0">
                <a:latin typeface="宋体" panose="02010600030101010101" pitchFamily="2" charset="-122"/>
                <a:ea typeface="宋体" panose="02010600030101010101" pitchFamily="2" charset="-122"/>
              </a:rPr>
              <a:t>2020</a:t>
            </a:r>
            <a:r>
              <a:rPr lang="zh-CN" altLang="en-US" sz="1600" dirty="0" smtClean="0">
                <a:latin typeface="宋体" panose="02010600030101010101" pitchFamily="2" charset="-122"/>
                <a:ea typeface="宋体" panose="02010600030101010101" pitchFamily="2" charset="-122"/>
              </a:rPr>
              <a:t>年 连续</a:t>
            </a:r>
            <a:r>
              <a:rPr lang="en-US" altLang="zh-CN" sz="1600" dirty="0" smtClean="0">
                <a:latin typeface="宋体" panose="02010600030101010101" pitchFamily="2" charset="-122"/>
                <a:ea typeface="宋体" panose="02010600030101010101" pitchFamily="2" charset="-122"/>
              </a:rPr>
              <a:t>3</a:t>
            </a:r>
            <a:r>
              <a:rPr lang="zh-CN" altLang="en-US" sz="1600" dirty="0" smtClean="0">
                <a:latin typeface="宋体" panose="02010600030101010101" pitchFamily="2" charset="-122"/>
                <a:ea typeface="宋体" panose="02010600030101010101" pitchFamily="2" charset="-122"/>
              </a:rPr>
              <a:t>年在上海高校分类评价中位列“应用技术”第一</a:t>
            </a:r>
            <a:endParaRPr lang="en-US" altLang="zh-CN" sz="1600" dirty="0" smtClean="0">
              <a:latin typeface="宋体" panose="02010600030101010101" pitchFamily="2" charset="-122"/>
              <a:ea typeface="宋体" panose="02010600030101010101" pitchFamily="2" charset="-122"/>
            </a:endParaRPr>
          </a:p>
          <a:p>
            <a:endParaRPr lang="en-US" altLang="zh-CN" sz="1600" dirty="0" smtClean="0">
              <a:latin typeface="宋体" panose="02010600030101010101" pitchFamily="2" charset="-122"/>
              <a:ea typeface="宋体" panose="02010600030101010101" pitchFamily="2" charset="-122"/>
            </a:endParaRPr>
          </a:p>
          <a:p>
            <a:r>
              <a:rPr lang="zh-CN" altLang="en-US" sz="1600" dirty="0" smtClean="0">
                <a:latin typeface="宋体" panose="02010600030101010101" pitchFamily="2" charset="-122"/>
                <a:ea typeface="宋体" panose="02010600030101010101" pitchFamily="2" charset="-122"/>
              </a:rPr>
              <a:t>学校发展目标：具有国际影响力的高水平应用创新型大学</a:t>
            </a:r>
            <a:endParaRPr lang="zh-CN" altLang="en-US" sz="1600" dirty="0" smtClean="0">
              <a:latin typeface="宋体" panose="02010600030101010101" pitchFamily="2" charset="-122"/>
              <a:ea typeface="宋体" panose="02010600030101010101" pitchFamily="2" charset="-122"/>
            </a:endParaRPr>
          </a:p>
        </p:txBody>
      </p:sp>
      <p:sp>
        <p:nvSpPr>
          <p:cNvPr id="4" name="文本框 3"/>
          <p:cNvSpPr txBox="1"/>
          <p:nvPr/>
        </p:nvSpPr>
        <p:spPr>
          <a:xfrm>
            <a:off x="1282065" y="403225"/>
            <a:ext cx="2722880" cy="398780"/>
          </a:xfrm>
          <a:prstGeom prst="rect">
            <a:avLst/>
          </a:prstGeom>
          <a:noFill/>
        </p:spPr>
        <p:txBody>
          <a:bodyPr wrap="none" rtlCol="0" anchor="t">
            <a:spAutoFit/>
          </a:bodyPr>
          <a:lstStyle/>
          <a:p>
            <a:r>
              <a:rPr lang="zh-CN" altLang="en-US" sz="2000" dirty="0" smtClean="0">
                <a:latin typeface="微软雅黑" panose="020B0503020204020204" pitchFamily="34" charset="-122"/>
                <a:ea typeface="微软雅黑" panose="020B0503020204020204" pitchFamily="34" charset="-122"/>
                <a:sym typeface="+mn-ea"/>
              </a:rPr>
              <a:t>学校概况（历史沿革）</a:t>
            </a:r>
            <a:endParaRPr lang="zh-CN" altLang="en-US" sz="2000" dirty="0" smtClean="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59656"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63692" y="311501"/>
            <a:ext cx="5314964" cy="428989"/>
          </a:xfrm>
          <a:prstGeom prst="rect">
            <a:avLst/>
          </a:prstGeom>
        </p:spPr>
        <p:txBody>
          <a:bodyPr wrap="non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以行教人  厚学立业  塑造人文专业品格</a:t>
            </a:r>
            <a:endParaRPr lang="zh-CN" altLang="en-US" sz="2350" dirty="0">
              <a:latin typeface="微软雅黑" panose="020B0503020204020204" pitchFamily="34" charset="-122"/>
              <a:ea typeface="微软雅黑" panose="020B0503020204020204" pitchFamily="34" charset="-122"/>
            </a:endParaRPr>
          </a:p>
        </p:txBody>
      </p:sp>
      <p:sp>
        <p:nvSpPr>
          <p:cNvPr id="30" name="TextBox 5"/>
          <p:cNvSpPr txBox="1">
            <a:spLocks noChangeArrowheads="1"/>
          </p:cNvSpPr>
          <p:nvPr/>
        </p:nvSpPr>
        <p:spPr bwMode="auto">
          <a:xfrm>
            <a:off x="245780" y="984640"/>
            <a:ext cx="8669407" cy="593328"/>
          </a:xfrm>
          <a:prstGeom prst="rect">
            <a:avLst/>
          </a:prstGeom>
          <a:noFill/>
          <a:ln w="9525">
            <a:noFill/>
            <a:miter lim="800000"/>
          </a:ln>
        </p:spPr>
        <p:txBody>
          <a:bodyPr lIns="66381" tIns="33191" rIns="66381" bIns="33191">
            <a:spAutoFit/>
          </a:bodyPr>
          <a:lstStyle/>
          <a:p>
            <a:pPr algn="ctr"/>
            <a:r>
              <a:rPr lang="zh-CN" altLang="en-US" sz="1710" b="1" dirty="0">
                <a:latin typeface="微软雅黑" panose="020B0503020204020204" pitchFamily="34" charset="-122"/>
                <a:ea typeface="微软雅黑" panose="020B0503020204020204" pitchFamily="34" charset="-122"/>
              </a:rPr>
              <a:t>平台</a:t>
            </a:r>
            <a:r>
              <a:rPr lang="en-US" altLang="zh-CN" sz="1710" b="1" dirty="0">
                <a:latin typeface="微软雅黑" panose="020B0503020204020204" pitchFamily="34" charset="-122"/>
                <a:ea typeface="微软雅黑" panose="020B0503020204020204" pitchFamily="34" charset="-122"/>
              </a:rPr>
              <a:t>3</a:t>
            </a:r>
            <a:r>
              <a:rPr lang="zh-CN" altLang="en-US" sz="1710" b="1" dirty="0">
                <a:latin typeface="微软雅黑" panose="020B0503020204020204" pitchFamily="34" charset="-122"/>
                <a:ea typeface="微软雅黑" panose="020B0503020204020204" pitchFamily="34" charset="-122"/>
              </a:rPr>
              <a:t>： “三创”训练计划</a:t>
            </a:r>
            <a:endParaRPr lang="zh-CN" altLang="en-US" sz="1710" b="1" dirty="0">
              <a:latin typeface="微软雅黑" panose="020B0503020204020204" pitchFamily="34" charset="-122"/>
              <a:ea typeface="微软雅黑" panose="020B0503020204020204" pitchFamily="34" charset="-122"/>
            </a:endParaRPr>
          </a:p>
          <a:p>
            <a:pPr algn="ctr"/>
            <a:endParaRPr lang="zh-CN" altLang="en-US" sz="1710" b="1" dirty="0">
              <a:latin typeface="华文楷体" panose="02010600040101010101" pitchFamily="2" charset="-122"/>
              <a:ea typeface="华文楷体" panose="02010600040101010101" pitchFamily="2" charset="-122"/>
            </a:endParaRPr>
          </a:p>
        </p:txBody>
      </p:sp>
      <p:cxnSp>
        <p:nvCxnSpPr>
          <p:cNvPr id="31" name="直接连接符 30"/>
          <p:cNvCxnSpPr/>
          <p:nvPr/>
        </p:nvCxnSpPr>
        <p:spPr>
          <a:xfrm>
            <a:off x="674444" y="1163949"/>
            <a:ext cx="2432106" cy="3435"/>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025008" y="1153709"/>
            <a:ext cx="2546344" cy="1132"/>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2050" name="Picture 2" descr="https://www.sit.edu.cn/_upload/article/images/55/58/d8d17c934087a98bd09ca2e241cb/b7d37fa2-1891-4db2-9985-db8327e1bd1c.jpg"/>
          <p:cNvPicPr>
            <a:picLocks noChangeAspect="1" noChangeArrowheads="1"/>
          </p:cNvPicPr>
          <p:nvPr/>
        </p:nvPicPr>
        <p:blipFill>
          <a:blip r:embed="rId3"/>
          <a:srcRect/>
          <a:stretch>
            <a:fillRect/>
          </a:stretch>
        </p:blipFill>
        <p:spPr bwMode="auto">
          <a:xfrm>
            <a:off x="646707" y="1407493"/>
            <a:ext cx="2201932" cy="1262731"/>
          </a:xfrm>
          <a:prstGeom prst="rect">
            <a:avLst/>
          </a:prstGeom>
          <a:noFill/>
        </p:spPr>
      </p:pic>
      <p:pic>
        <p:nvPicPr>
          <p:cNvPr id="2052" name="Picture 4" descr="https://www.sit.edu.cn/_upload/article/images/d9/ee/4ccc1995406687a041838a69187a/6dae43e4-c163-426b-b33f-3faaa92ecf83.jpg"/>
          <p:cNvPicPr>
            <a:picLocks noChangeArrowheads="1"/>
          </p:cNvPicPr>
          <p:nvPr/>
        </p:nvPicPr>
        <p:blipFill>
          <a:blip r:embed="rId4"/>
          <a:srcRect/>
          <a:stretch>
            <a:fillRect/>
          </a:stretch>
        </p:blipFill>
        <p:spPr bwMode="auto">
          <a:xfrm>
            <a:off x="3022197" y="1407492"/>
            <a:ext cx="2201932" cy="1262082"/>
          </a:xfrm>
          <a:prstGeom prst="rect">
            <a:avLst/>
          </a:prstGeom>
          <a:noFill/>
        </p:spPr>
      </p:pic>
      <p:sp>
        <p:nvSpPr>
          <p:cNvPr id="74" name="TextBox 12"/>
          <p:cNvSpPr txBox="1">
            <a:spLocks noChangeArrowheads="1"/>
          </p:cNvSpPr>
          <p:nvPr/>
        </p:nvSpPr>
        <p:spPr bwMode="auto">
          <a:xfrm>
            <a:off x="414865" y="2723895"/>
            <a:ext cx="2759557" cy="289759"/>
          </a:xfrm>
          <a:prstGeom prst="rect">
            <a:avLst/>
          </a:prstGeom>
          <a:noFill/>
          <a:ln w="9525">
            <a:noFill/>
            <a:miter lim="800000"/>
          </a:ln>
        </p:spPr>
        <p:txBody>
          <a:bodyPr wrap="square">
            <a:spAutoFit/>
          </a:bodyPr>
          <a:lstStyle/>
          <a:p>
            <a:pPr algn="ctr"/>
            <a:r>
              <a:rPr lang="zh-CN" altLang="en-US" sz="1285" b="1" dirty="0">
                <a:latin typeface="微软雅黑" panose="020B0503020204020204" pitchFamily="34" charset="-122"/>
                <a:ea typeface="微软雅黑" panose="020B0503020204020204" pitchFamily="34" charset="-122"/>
              </a:rPr>
              <a:t>全国人力资源</a:t>
            </a:r>
            <a:r>
              <a:rPr lang="zh-CN" altLang="en-US" sz="1285" b="1" dirty="0">
                <a:latin typeface="微软雅黑" panose="020B0503020204020204" pitchFamily="34" charset="-122"/>
                <a:ea typeface="微软雅黑" panose="020B0503020204020204" pitchFamily="34" charset="-122"/>
              </a:rPr>
              <a:t>管理知识技能竞赛</a:t>
            </a:r>
            <a:endParaRPr lang="zh-CN" altLang="en-US" sz="1285" b="1" dirty="0">
              <a:latin typeface="微软雅黑" panose="020B0503020204020204" pitchFamily="34" charset="-122"/>
              <a:ea typeface="微软雅黑" panose="020B0503020204020204" pitchFamily="34" charset="-122"/>
            </a:endParaRPr>
          </a:p>
        </p:txBody>
      </p:sp>
      <p:sp>
        <p:nvSpPr>
          <p:cNvPr id="76" name="TextBox 12"/>
          <p:cNvSpPr txBox="1">
            <a:spLocks noChangeArrowheads="1"/>
          </p:cNvSpPr>
          <p:nvPr/>
        </p:nvSpPr>
        <p:spPr bwMode="auto">
          <a:xfrm>
            <a:off x="3053334" y="2723895"/>
            <a:ext cx="2170794" cy="289759"/>
          </a:xfrm>
          <a:prstGeom prst="rect">
            <a:avLst/>
          </a:prstGeom>
          <a:noFill/>
          <a:ln w="9525">
            <a:noFill/>
            <a:miter lim="800000"/>
          </a:ln>
        </p:spPr>
        <p:txBody>
          <a:bodyPr wrap="square">
            <a:spAutoFit/>
          </a:bodyPr>
          <a:lstStyle/>
          <a:p>
            <a:pPr algn="ctr"/>
            <a:r>
              <a:rPr lang="zh-CN" altLang="en-US" sz="1285" b="1" dirty="0">
                <a:latin typeface="微软雅黑" panose="020B0503020204020204" pitchFamily="34" charset="-122"/>
                <a:ea typeface="微软雅黑" panose="020B0503020204020204" pitchFamily="34" charset="-122"/>
              </a:rPr>
              <a:t>全国大学生城市管理竞赛</a:t>
            </a:r>
            <a:endParaRPr lang="zh-CN" altLang="en-US" sz="1285" b="1" dirty="0">
              <a:latin typeface="微软雅黑" panose="020B0503020204020204" pitchFamily="34" charset="-122"/>
              <a:ea typeface="微软雅黑" panose="020B0503020204020204" pitchFamily="34" charset="-122"/>
            </a:endParaRPr>
          </a:p>
        </p:txBody>
      </p:sp>
      <p:pic>
        <p:nvPicPr>
          <p:cNvPr id="2053" name="Picture 5"/>
          <p:cNvPicPr>
            <a:picLocks noChangeAspect="1" noChangeArrowheads="1"/>
          </p:cNvPicPr>
          <p:nvPr/>
        </p:nvPicPr>
        <p:blipFill>
          <a:blip r:embed="rId5" cstate="print"/>
          <a:srcRect/>
          <a:stretch>
            <a:fillRect/>
          </a:stretch>
        </p:blipFill>
        <p:spPr bwMode="auto">
          <a:xfrm>
            <a:off x="2245491" y="3028863"/>
            <a:ext cx="1619857" cy="2033871"/>
          </a:xfrm>
          <a:prstGeom prst="rect">
            <a:avLst/>
          </a:prstGeom>
          <a:noFill/>
          <a:ln w="9525">
            <a:noFill/>
            <a:miter lim="800000"/>
            <a:headEnd/>
            <a:tailEnd/>
          </a:ln>
          <a:effectLst/>
        </p:spPr>
      </p:pic>
      <p:graphicFrame>
        <p:nvGraphicFramePr>
          <p:cNvPr id="77" name="表格 76"/>
          <p:cNvGraphicFramePr>
            <a:graphicFrameLocks noGrp="1"/>
          </p:cNvGraphicFramePr>
          <p:nvPr/>
        </p:nvGraphicFramePr>
        <p:xfrm>
          <a:off x="5431961" y="2867853"/>
          <a:ext cx="3370151" cy="2311111"/>
        </p:xfrm>
        <a:graphic>
          <a:graphicData uri="http://schemas.openxmlformats.org/drawingml/2006/table">
            <a:tbl>
              <a:tblPr firstRow="1" bandRow="1">
                <a:tableStyleId>{5C22544A-7EE6-4342-B048-85BDC9FD1C3A}</a:tableStyleId>
              </a:tblPr>
              <a:tblGrid>
                <a:gridCol w="2538848"/>
                <a:gridCol w="831303"/>
              </a:tblGrid>
              <a:tr h="264245">
                <a:tc>
                  <a:txBody>
                    <a:bodyPr/>
                    <a:lstStyle/>
                    <a:p>
                      <a:endParaRPr lang="zh-CN" altLang="en-US" sz="1000" dirty="0"/>
                    </a:p>
                  </a:txBody>
                  <a:tcPr marL="65156" marR="65156" marT="32578" marB="32578"/>
                </a:tc>
                <a:tc>
                  <a:txBody>
                    <a:bodyPr/>
                    <a:lstStyle/>
                    <a:p>
                      <a:endParaRPr lang="zh-CN" altLang="en-US" sz="1000"/>
                    </a:p>
                  </a:txBody>
                  <a:tcPr marL="65156" marR="65156" marT="32578" marB="32578"/>
                </a:tc>
              </a:tr>
              <a:tr h="264245">
                <a:tc>
                  <a:txBody>
                    <a:bodyPr/>
                    <a:lstStyle/>
                    <a:p>
                      <a:pPr algn="ctr"/>
                      <a:r>
                        <a:rPr lang="zh-CN" altLang="zh-CN" sz="1300" kern="1200" dirty="0" smtClean="0">
                          <a:solidFill>
                            <a:schemeClr val="dk1"/>
                          </a:solidFill>
                          <a:latin typeface="微软雅黑" panose="020B0503020204020204" pitchFamily="34" charset="-122"/>
                          <a:ea typeface="微软雅黑" panose="020B0503020204020204" pitchFamily="34" charset="-122"/>
                          <a:cs typeface="+mn-cs"/>
                        </a:rPr>
                        <a:t>“互联网+”大学生创新创业大赛</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22</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en-US" sz="1300" kern="1200" dirty="0" smtClean="0">
                          <a:solidFill>
                            <a:schemeClr val="dk1"/>
                          </a:solidFill>
                          <a:latin typeface="微软雅黑" panose="020B0503020204020204" pitchFamily="34" charset="-122"/>
                          <a:ea typeface="微软雅黑" panose="020B0503020204020204" pitchFamily="34" charset="-122"/>
                          <a:cs typeface="+mn-cs"/>
                        </a:rPr>
                        <a:t>“东方美谷杯”香文化创意大赛</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48</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en-US" sz="1000" dirty="0" smtClean="0">
                          <a:latin typeface="微软雅黑" panose="020B0503020204020204" pitchFamily="34" charset="-122"/>
                          <a:ea typeface="微软雅黑" panose="020B0503020204020204" pitchFamily="34" charset="-122"/>
                        </a:rPr>
                        <a:t>人力资源管理知识技能竞赛</a:t>
                      </a:r>
                      <a:endParaRPr lang="zh-CN" altLang="en-US" sz="1000" dirty="0" smtClean="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2</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en-US" sz="1000" dirty="0" smtClean="0">
                          <a:latin typeface="微软雅黑" panose="020B0503020204020204" pitchFamily="34" charset="-122"/>
                          <a:ea typeface="微软雅黑" panose="020B0503020204020204" pitchFamily="34" charset="-122"/>
                        </a:rPr>
                        <a:t>厚德杯</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9</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zh-CN" sz="1300" kern="1200" dirty="0" smtClean="0">
                          <a:solidFill>
                            <a:schemeClr val="dk1"/>
                          </a:solidFill>
                          <a:latin typeface="微软雅黑" panose="020B0503020204020204" pitchFamily="34" charset="-122"/>
                          <a:ea typeface="微软雅黑" panose="020B0503020204020204" pitchFamily="34" charset="-122"/>
                          <a:cs typeface="+mn-cs"/>
                        </a:rPr>
                        <a:t>创新创业训练计划</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15</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zh-CN" altLang="en-US" sz="1000" dirty="0" smtClean="0">
                          <a:latin typeface="微软雅黑" panose="020B0503020204020204" pitchFamily="34" charset="-122"/>
                          <a:ea typeface="微软雅黑" panose="020B0503020204020204" pitchFamily="34" charset="-122"/>
                        </a:rPr>
                        <a:t>文产论文比赛</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dirty="0" smtClean="0">
                          <a:latin typeface="微软雅黑" panose="020B0503020204020204" pitchFamily="34" charset="-122"/>
                          <a:ea typeface="微软雅黑" panose="020B0503020204020204" pitchFamily="34" charset="-122"/>
                        </a:rPr>
                        <a:t>78</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64245">
                <a:tc>
                  <a:txBody>
                    <a:bodyPr/>
                    <a:lstStyle/>
                    <a:p>
                      <a:pPr algn="ctr"/>
                      <a:r>
                        <a:rPr lang="en-US" altLang="zh-CN" sz="1000" dirty="0" smtClean="0">
                          <a:latin typeface="华文楷体" panose="02010600040101010101" pitchFamily="2" charset="-122"/>
                          <a:ea typeface="华文楷体" panose="02010600040101010101" pitchFamily="2" charset="-122"/>
                        </a:rPr>
                        <a:t>…….</a:t>
                      </a:r>
                      <a:endParaRPr lang="zh-CN" altLang="en-US" sz="1000" dirty="0">
                        <a:latin typeface="华文楷体" panose="02010600040101010101" pitchFamily="2" charset="-122"/>
                        <a:ea typeface="华文楷体" panose="02010600040101010101" pitchFamily="2" charset="-122"/>
                      </a:endParaRPr>
                    </a:p>
                  </a:txBody>
                  <a:tcPr marL="65156" marR="65156" marT="32578" marB="32578"/>
                </a:tc>
                <a:tc>
                  <a:txBody>
                    <a:bodyPr/>
                    <a:lstStyle/>
                    <a:p>
                      <a:pPr algn="ctr"/>
                      <a:endParaRPr lang="zh-CN" altLang="en-US" sz="1000" dirty="0">
                        <a:latin typeface="华文楷体" panose="02010600040101010101" pitchFamily="2" charset="-122"/>
                        <a:ea typeface="华文楷体" panose="02010600040101010101" pitchFamily="2" charset="-122"/>
                      </a:endParaRPr>
                    </a:p>
                  </a:txBody>
                  <a:tcPr marL="65156" marR="65156" marT="32578" marB="32578"/>
                </a:tc>
              </a:tr>
            </a:tbl>
          </a:graphicData>
        </a:graphic>
      </p:graphicFrame>
      <p:graphicFrame>
        <p:nvGraphicFramePr>
          <p:cNvPr id="78" name="表格 77"/>
          <p:cNvGraphicFramePr>
            <a:graphicFrameLocks noGrp="1"/>
          </p:cNvGraphicFramePr>
          <p:nvPr/>
        </p:nvGraphicFramePr>
        <p:xfrm>
          <a:off x="5382144" y="1635992"/>
          <a:ext cx="3370151" cy="710886"/>
        </p:xfrm>
        <a:graphic>
          <a:graphicData uri="http://schemas.openxmlformats.org/drawingml/2006/table">
            <a:tbl>
              <a:tblPr firstRow="1" bandRow="1">
                <a:tableStyleId>{5C22544A-7EE6-4342-B048-85BDC9FD1C3A}</a:tableStyleId>
              </a:tblPr>
              <a:tblGrid>
                <a:gridCol w="2538848"/>
                <a:gridCol w="831303"/>
              </a:tblGrid>
              <a:tr h="236962">
                <a:tc>
                  <a:txBody>
                    <a:bodyPr/>
                    <a:lstStyle/>
                    <a:p>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endParaRPr lang="zh-CN" altLang="en-US" sz="1000">
                        <a:latin typeface="微软雅黑" panose="020B0503020204020204" pitchFamily="34" charset="-122"/>
                        <a:ea typeface="微软雅黑" panose="020B0503020204020204" pitchFamily="34" charset="-122"/>
                      </a:endParaRPr>
                    </a:p>
                  </a:txBody>
                  <a:tcPr marL="65156" marR="65156" marT="32578" marB="32578"/>
                </a:tc>
              </a:tr>
              <a:tr h="236962">
                <a:tc>
                  <a:txBody>
                    <a:bodyPr/>
                    <a:lstStyle/>
                    <a:p>
                      <a:pPr algn="ctr"/>
                      <a:r>
                        <a:rPr lang="zh-CN" altLang="en-US" sz="1000" dirty="0" smtClean="0">
                          <a:latin typeface="微软雅黑" panose="020B0503020204020204" pitchFamily="34" charset="-122"/>
                          <a:ea typeface="微软雅黑" panose="020B0503020204020204" pitchFamily="34" charset="-122"/>
                        </a:rPr>
                        <a:t>市级以上奖励</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b="1" dirty="0" smtClean="0">
                          <a:solidFill>
                            <a:srgbClr val="C00000"/>
                          </a:solidFill>
                          <a:latin typeface="微软雅黑" panose="020B0503020204020204" pitchFamily="34" charset="-122"/>
                          <a:ea typeface="微软雅黑" panose="020B0503020204020204" pitchFamily="34" charset="-122"/>
                        </a:rPr>
                        <a:t>46</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r h="236962">
                <a:tc>
                  <a:txBody>
                    <a:bodyPr/>
                    <a:lstStyle/>
                    <a:p>
                      <a:pPr algn="ctr"/>
                      <a:r>
                        <a:rPr lang="zh-CN" altLang="en-US" sz="1000" dirty="0" smtClean="0">
                          <a:latin typeface="微软雅黑" panose="020B0503020204020204" pitchFamily="34" charset="-122"/>
                          <a:ea typeface="微软雅黑" panose="020B0503020204020204" pitchFamily="34" charset="-122"/>
                        </a:rPr>
                        <a:t>校级奖励</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c>
                  <a:txBody>
                    <a:bodyPr/>
                    <a:lstStyle/>
                    <a:p>
                      <a:pPr algn="ctr"/>
                      <a:r>
                        <a:rPr lang="en-US" altLang="zh-CN" sz="1000" b="1" dirty="0" smtClean="0">
                          <a:solidFill>
                            <a:srgbClr val="C00000"/>
                          </a:solidFill>
                          <a:latin typeface="微软雅黑" panose="020B0503020204020204" pitchFamily="34" charset="-122"/>
                          <a:ea typeface="微软雅黑" panose="020B0503020204020204" pitchFamily="34" charset="-122"/>
                        </a:rPr>
                        <a:t>67</a:t>
                      </a:r>
                      <a:r>
                        <a:rPr lang="zh-CN" altLang="en-US" sz="1000" dirty="0" smtClean="0">
                          <a:latin typeface="微软雅黑" panose="020B0503020204020204" pitchFamily="34" charset="-122"/>
                          <a:ea typeface="微软雅黑" panose="020B0503020204020204" pitchFamily="34" charset="-122"/>
                        </a:rPr>
                        <a:t>项</a:t>
                      </a:r>
                      <a:endParaRPr lang="zh-CN" altLang="en-US" sz="1000" dirty="0">
                        <a:latin typeface="微软雅黑" panose="020B0503020204020204" pitchFamily="34" charset="-122"/>
                        <a:ea typeface="微软雅黑" panose="020B0503020204020204" pitchFamily="34" charset="-122"/>
                      </a:endParaRPr>
                    </a:p>
                  </a:txBody>
                  <a:tcPr marL="65156" marR="65156" marT="32578" marB="32578"/>
                </a:tc>
              </a:tr>
            </a:tbl>
          </a:graphicData>
        </a:graphic>
      </p:graphicFrame>
      <p:sp>
        <p:nvSpPr>
          <p:cNvPr id="79" name="TextBox 13"/>
          <p:cNvSpPr txBox="1">
            <a:spLocks noChangeArrowheads="1"/>
          </p:cNvSpPr>
          <p:nvPr/>
        </p:nvSpPr>
        <p:spPr bwMode="auto">
          <a:xfrm>
            <a:off x="5411906" y="2579163"/>
            <a:ext cx="3340390" cy="369332"/>
          </a:xfrm>
          <a:prstGeom prst="rect">
            <a:avLst/>
          </a:prstGeom>
          <a:noFill/>
          <a:ln w="9525">
            <a:noFill/>
            <a:miter lim="800000"/>
          </a:ln>
        </p:spPr>
        <p:txBody>
          <a:bodyPr>
            <a:spAutoFit/>
          </a:bodyPr>
          <a:lstStyle/>
          <a:p>
            <a:pPr algn="ctr"/>
            <a:r>
              <a:rPr lang="zh-CN" altLang="en-US" b="1" dirty="0">
                <a:latin typeface="微软雅黑" panose="020B0503020204020204" pitchFamily="34" charset="-122"/>
                <a:ea typeface="微软雅黑" panose="020B0503020204020204" pitchFamily="34" charset="-122"/>
              </a:rPr>
              <a:t>学生参加三创项目一览表</a:t>
            </a:r>
            <a:endParaRPr lang="zh-CN" altLang="en-US" b="1" dirty="0">
              <a:latin typeface="微软雅黑" panose="020B0503020204020204" pitchFamily="34" charset="-122"/>
              <a:ea typeface="微软雅黑" panose="020B0503020204020204" pitchFamily="34" charset="-122"/>
            </a:endParaRPr>
          </a:p>
        </p:txBody>
      </p:sp>
      <p:sp>
        <p:nvSpPr>
          <p:cNvPr id="80" name="TextBox 14"/>
          <p:cNvSpPr txBox="1">
            <a:spLocks noChangeArrowheads="1"/>
          </p:cNvSpPr>
          <p:nvPr/>
        </p:nvSpPr>
        <p:spPr bwMode="auto">
          <a:xfrm>
            <a:off x="5574797" y="1329650"/>
            <a:ext cx="3340390" cy="369332"/>
          </a:xfrm>
          <a:prstGeom prst="rect">
            <a:avLst/>
          </a:prstGeom>
          <a:noFill/>
          <a:ln w="9525">
            <a:noFill/>
            <a:miter lim="800000"/>
          </a:ln>
        </p:spPr>
        <p:txBody>
          <a:bodyPr>
            <a:spAutoFit/>
          </a:bodyPr>
          <a:lstStyle/>
          <a:p>
            <a:pPr algn="ctr"/>
            <a:r>
              <a:rPr lang="zh-CN" altLang="en-US" b="1" dirty="0">
                <a:latin typeface="微软雅黑" panose="020B0503020204020204" pitchFamily="34" charset="-122"/>
                <a:ea typeface="微软雅黑" panose="020B0503020204020204" pitchFamily="34" charset="-122"/>
              </a:rPr>
              <a:t>学生三创获奖一览表</a:t>
            </a:r>
            <a:endParaRPr lang="zh-CN" altLang="en-US" b="1"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6"/>
          <a:stretch>
            <a:fillRect/>
          </a:stretch>
        </p:blipFill>
        <p:spPr>
          <a:xfrm>
            <a:off x="603915" y="3039269"/>
            <a:ext cx="1566466" cy="2048803"/>
          </a:xfrm>
          <a:prstGeom prst="rect">
            <a:avLst/>
          </a:prstGeom>
        </p:spPr>
      </p:pic>
      <p:pic>
        <p:nvPicPr>
          <p:cNvPr id="5" name="图片 4"/>
          <p:cNvPicPr>
            <a:picLocks noChangeAspect="1"/>
          </p:cNvPicPr>
          <p:nvPr/>
        </p:nvPicPr>
        <p:blipFill>
          <a:blip r:embed="rId7"/>
          <a:stretch>
            <a:fillRect/>
          </a:stretch>
        </p:blipFill>
        <p:spPr>
          <a:xfrm>
            <a:off x="3932315" y="3028862"/>
            <a:ext cx="1251996" cy="2001746"/>
          </a:xfrm>
          <a:prstGeom prst="rect">
            <a:avLst/>
          </a:prstGeom>
        </p:spPr>
      </p:pic>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59656"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63692" y="311501"/>
            <a:ext cx="5314964" cy="428989"/>
          </a:xfrm>
          <a:prstGeom prst="rect">
            <a:avLst/>
          </a:prstGeom>
        </p:spPr>
        <p:txBody>
          <a:bodyPr wrap="non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以行教人  厚学立业  塑造人文专业品格</a:t>
            </a:r>
            <a:endParaRPr lang="zh-CN" altLang="en-US" sz="2350" dirty="0">
              <a:latin typeface="微软雅黑" panose="020B0503020204020204" pitchFamily="34" charset="-122"/>
              <a:ea typeface="微软雅黑" panose="020B0503020204020204" pitchFamily="34" charset="-122"/>
            </a:endParaRPr>
          </a:p>
        </p:txBody>
      </p:sp>
      <p:sp>
        <p:nvSpPr>
          <p:cNvPr id="30" name="TextBox 5"/>
          <p:cNvSpPr txBox="1">
            <a:spLocks noChangeArrowheads="1"/>
          </p:cNvSpPr>
          <p:nvPr/>
        </p:nvSpPr>
        <p:spPr bwMode="auto">
          <a:xfrm>
            <a:off x="245780" y="984640"/>
            <a:ext cx="8669407" cy="593328"/>
          </a:xfrm>
          <a:prstGeom prst="rect">
            <a:avLst/>
          </a:prstGeom>
          <a:noFill/>
          <a:ln w="9525">
            <a:noFill/>
            <a:miter lim="800000"/>
          </a:ln>
        </p:spPr>
        <p:txBody>
          <a:bodyPr lIns="66381" tIns="33191" rIns="66381" bIns="33191">
            <a:spAutoFit/>
          </a:bodyPr>
          <a:lstStyle/>
          <a:p>
            <a:pPr algn="ctr"/>
            <a:r>
              <a:rPr lang="zh-CN" altLang="en-US" sz="1710" b="1" dirty="0">
                <a:latin typeface="微软雅黑" panose="020B0503020204020204" pitchFamily="34" charset="-122"/>
                <a:ea typeface="微软雅黑" panose="020B0503020204020204" pitchFamily="34" charset="-122"/>
              </a:rPr>
              <a:t>平台</a:t>
            </a:r>
            <a:r>
              <a:rPr lang="en-US" altLang="zh-CN" sz="1710" b="1" dirty="0">
                <a:latin typeface="微软雅黑" panose="020B0503020204020204" pitchFamily="34" charset="-122"/>
                <a:ea typeface="微软雅黑" panose="020B0503020204020204" pitchFamily="34" charset="-122"/>
              </a:rPr>
              <a:t>5</a:t>
            </a:r>
            <a:r>
              <a:rPr lang="zh-CN" altLang="en-US" sz="1710" b="1" dirty="0">
                <a:latin typeface="微软雅黑" panose="020B0503020204020204" pitchFamily="34" charset="-122"/>
                <a:ea typeface="微软雅黑" panose="020B0503020204020204" pitchFamily="34" charset="-122"/>
              </a:rPr>
              <a:t>：国际交流项目</a:t>
            </a:r>
            <a:endParaRPr lang="zh-CN" altLang="en-US" sz="1710" b="1" dirty="0">
              <a:latin typeface="微软雅黑" panose="020B0503020204020204" pitchFamily="34" charset="-122"/>
              <a:ea typeface="微软雅黑" panose="020B0503020204020204" pitchFamily="34" charset="-122"/>
            </a:endParaRPr>
          </a:p>
          <a:p>
            <a:pPr algn="ctr"/>
            <a:endParaRPr lang="zh-CN" altLang="en-US" sz="1710" b="1" dirty="0">
              <a:latin typeface="华文楷体" panose="02010600040101010101" pitchFamily="2" charset="-122"/>
              <a:ea typeface="华文楷体" panose="02010600040101010101" pitchFamily="2" charset="-122"/>
            </a:endParaRPr>
          </a:p>
        </p:txBody>
      </p:sp>
      <p:cxnSp>
        <p:nvCxnSpPr>
          <p:cNvPr id="31" name="直接连接符 30"/>
          <p:cNvCxnSpPr/>
          <p:nvPr/>
        </p:nvCxnSpPr>
        <p:spPr>
          <a:xfrm>
            <a:off x="674444" y="1163949"/>
            <a:ext cx="2432106" cy="3435"/>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025008" y="1153709"/>
            <a:ext cx="2546344" cy="1132"/>
          </a:xfrm>
          <a:prstGeom prst="line">
            <a:avLst/>
          </a:prstGeom>
          <a:ln>
            <a:solidFill>
              <a:srgbClr val="C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47106" name="Picture 2"/>
          <p:cNvPicPr>
            <a:picLocks noChangeArrowheads="1"/>
          </p:cNvPicPr>
          <p:nvPr/>
        </p:nvPicPr>
        <p:blipFill>
          <a:blip r:embed="rId3"/>
          <a:srcRect/>
          <a:stretch>
            <a:fillRect/>
          </a:stretch>
        </p:blipFill>
        <p:spPr bwMode="auto">
          <a:xfrm>
            <a:off x="354908" y="2930037"/>
            <a:ext cx="2090644" cy="1529601"/>
          </a:xfrm>
          <a:prstGeom prst="rect">
            <a:avLst/>
          </a:prstGeom>
          <a:noFill/>
          <a:ln w="9525">
            <a:noFill/>
            <a:miter lim="800000"/>
            <a:headEnd/>
            <a:tailEnd/>
          </a:ln>
          <a:effectLst/>
        </p:spPr>
      </p:pic>
      <p:sp>
        <p:nvSpPr>
          <p:cNvPr id="19" name="矩形 18"/>
          <p:cNvSpPr/>
          <p:nvPr/>
        </p:nvSpPr>
        <p:spPr>
          <a:xfrm>
            <a:off x="717486" y="1178417"/>
            <a:ext cx="7696585" cy="1583510"/>
          </a:xfrm>
          <a:prstGeom prst="rect">
            <a:avLst/>
          </a:prstGeom>
        </p:spPr>
        <p:txBody>
          <a:bodyPr wrap="square">
            <a:spAutoFit/>
          </a:bodyPr>
          <a:lstStyle/>
          <a:p>
            <a:pPr>
              <a:lnSpc>
                <a:spcPct val="200000"/>
              </a:lnSpc>
            </a:pPr>
            <a:r>
              <a:rPr lang="en-US" sz="1995" b="1" dirty="0">
                <a:solidFill>
                  <a:srgbClr val="C00000"/>
                </a:solidFill>
                <a:latin typeface="微软雅黑" panose="020B0503020204020204" pitchFamily="34" charset="-122"/>
                <a:ea typeface="微软雅黑" panose="020B0503020204020204" pitchFamily="34" charset="-122"/>
              </a:rPr>
              <a:t>6</a:t>
            </a:r>
            <a:r>
              <a:rPr lang="zh-CN" altLang="en-US" sz="1425" b="1" dirty="0">
                <a:latin typeface="微软雅黑" panose="020B0503020204020204" pitchFamily="34" charset="-122"/>
                <a:ea typeface="微软雅黑" panose="020B0503020204020204" pitchFamily="34" charset="-122"/>
              </a:rPr>
              <a:t>次海外学习交流分享会，</a:t>
            </a:r>
            <a:r>
              <a:rPr lang="en-US" sz="1995" b="1" dirty="0">
                <a:solidFill>
                  <a:srgbClr val="C00000"/>
                </a:solidFill>
                <a:latin typeface="微软雅黑" panose="020B0503020204020204" pitchFamily="34" charset="-122"/>
                <a:ea typeface="微软雅黑" panose="020B0503020204020204" pitchFamily="34" charset="-122"/>
              </a:rPr>
              <a:t>32</a:t>
            </a:r>
            <a:r>
              <a:rPr lang="zh-CN" altLang="en-US" sz="1425" b="1" dirty="0">
                <a:latin typeface="微软雅黑" panose="020B0503020204020204" pitchFamily="34" charset="-122"/>
                <a:ea typeface="微软雅黑" panose="020B0503020204020204" pitchFamily="34" charset="-122"/>
              </a:rPr>
              <a:t>名学生参加海外交流学习，</a:t>
            </a:r>
            <a:r>
              <a:rPr lang="en-US" altLang="zh-CN" sz="1710" b="1" dirty="0">
                <a:solidFill>
                  <a:srgbClr val="C00000"/>
                </a:solidFill>
                <a:latin typeface="微软雅黑" panose="020B0503020204020204" pitchFamily="34" charset="-122"/>
                <a:ea typeface="微软雅黑" panose="020B0503020204020204" pitchFamily="34" charset="-122"/>
              </a:rPr>
              <a:t>3</a:t>
            </a:r>
            <a:r>
              <a:rPr lang="zh-CN" altLang="en-US" sz="1425" b="1" dirty="0">
                <a:latin typeface="微软雅黑" panose="020B0503020204020204" pitchFamily="34" charset="-122"/>
                <a:ea typeface="微软雅黑" panose="020B0503020204020204" pitchFamily="34" charset="-122"/>
              </a:rPr>
              <a:t>名“</a:t>
            </a:r>
            <a:r>
              <a:rPr lang="en-US" altLang="zh-CN" sz="1425" b="1" dirty="0">
                <a:latin typeface="微软雅黑" panose="020B0503020204020204" pitchFamily="34" charset="-122"/>
                <a:ea typeface="微软雅黑" panose="020B0503020204020204" pitchFamily="34" charset="-122"/>
              </a:rPr>
              <a:t>2+2</a:t>
            </a:r>
            <a:r>
              <a:rPr lang="zh-CN" altLang="en-US" sz="1425" b="1" dirty="0">
                <a:latin typeface="微软雅黑" panose="020B0503020204020204" pitchFamily="34" charset="-122"/>
                <a:ea typeface="微软雅黑" panose="020B0503020204020204" pitchFamily="34" charset="-122"/>
              </a:rPr>
              <a:t>”联合培养生</a:t>
            </a:r>
            <a:endParaRPr lang="en-US" altLang="zh-CN" sz="1425" b="1" dirty="0">
              <a:latin typeface="微软雅黑" panose="020B0503020204020204" pitchFamily="34" charset="-122"/>
              <a:ea typeface="微软雅黑" panose="020B0503020204020204" pitchFamily="34" charset="-122"/>
            </a:endParaRPr>
          </a:p>
          <a:p>
            <a:pPr>
              <a:lnSpc>
                <a:spcPct val="200000"/>
              </a:lnSpc>
            </a:pPr>
            <a:r>
              <a:rPr lang="zh-CN" altLang="en-US" sz="1425" b="1" dirty="0">
                <a:latin typeface="微软雅黑" panose="020B0503020204020204" pitchFamily="34" charset="-122"/>
                <a:ea typeface="微软雅黑" panose="020B0503020204020204" pitchFamily="34" charset="-122"/>
              </a:rPr>
              <a:t>出国总人数</a:t>
            </a:r>
            <a:r>
              <a:rPr lang="zh-CN" altLang="en-US" sz="1425" b="1" dirty="0">
                <a:solidFill>
                  <a:srgbClr val="C00000"/>
                </a:solidFill>
                <a:latin typeface="微软雅黑" panose="020B0503020204020204" pitchFamily="34" charset="-122"/>
                <a:ea typeface="微软雅黑" panose="020B0503020204020204" pitchFamily="34" charset="-122"/>
              </a:rPr>
              <a:t>全校第三名，</a:t>
            </a:r>
            <a:r>
              <a:rPr lang="zh-CN" altLang="en-US" sz="1425" b="1" dirty="0">
                <a:latin typeface="微软雅黑" panose="020B0503020204020204" pitchFamily="34" charset="-122"/>
                <a:ea typeface="微软雅黑" panose="020B0503020204020204" pitchFamily="34" charset="-122"/>
              </a:rPr>
              <a:t>荣获</a:t>
            </a:r>
            <a:r>
              <a:rPr lang="zh-CN" altLang="en-US" sz="1425" b="1" dirty="0">
                <a:solidFill>
                  <a:srgbClr val="C00000"/>
                </a:solidFill>
                <a:latin typeface="微软雅黑" panose="020B0503020204020204" pitchFamily="34" charset="-122"/>
                <a:ea typeface="微软雅黑" panose="020B0503020204020204" pitchFamily="34" charset="-122"/>
              </a:rPr>
              <a:t>学校 “优秀组织奖”</a:t>
            </a:r>
            <a:endParaRPr lang="en-US" altLang="zh-CN" sz="1425" b="1" dirty="0">
              <a:solidFill>
                <a:srgbClr val="C00000"/>
              </a:solidFill>
              <a:latin typeface="微软雅黑" panose="020B0503020204020204" pitchFamily="34" charset="-122"/>
              <a:ea typeface="微软雅黑" panose="020B0503020204020204" pitchFamily="34" charset="-122"/>
            </a:endParaRPr>
          </a:p>
          <a:p>
            <a:pPr>
              <a:lnSpc>
                <a:spcPct val="200000"/>
              </a:lnSpc>
            </a:pPr>
            <a:r>
              <a:rPr lang="zh-CN" altLang="en-US" sz="1425" b="1" dirty="0">
                <a:latin typeface="微软雅黑" panose="020B0503020204020204" pitchFamily="34" charset="-122"/>
                <a:ea typeface="微软雅黑" panose="020B0503020204020204" pitchFamily="34" charset="-122"/>
              </a:rPr>
              <a:t>协助国际交流处承办了“</a:t>
            </a:r>
            <a:r>
              <a:rPr lang="zh-CN" altLang="en-US" sz="1425" b="1" dirty="0">
                <a:solidFill>
                  <a:srgbClr val="C00000"/>
                </a:solidFill>
                <a:latin typeface="微软雅黑" panose="020B0503020204020204" pitchFamily="34" charset="-122"/>
                <a:ea typeface="微软雅黑" panose="020B0503020204020204" pitchFamily="34" charset="-122"/>
              </a:rPr>
              <a:t>校园国际文化节</a:t>
            </a:r>
            <a:r>
              <a:rPr lang="zh-CN" altLang="en-US" sz="1425" b="1" dirty="0">
                <a:latin typeface="微软雅黑" panose="020B0503020204020204" pitchFamily="34" charset="-122"/>
                <a:ea typeface="微软雅黑" panose="020B0503020204020204" pitchFamily="34" charset="-122"/>
              </a:rPr>
              <a:t>”</a:t>
            </a:r>
            <a:endParaRPr lang="zh-CN" altLang="en-US" sz="1425" b="1" dirty="0">
              <a:latin typeface="微软雅黑" panose="020B0503020204020204" pitchFamily="34" charset="-122"/>
              <a:ea typeface="微软雅黑" panose="020B0503020204020204" pitchFamily="34" charset="-122"/>
            </a:endParaRPr>
          </a:p>
        </p:txBody>
      </p:sp>
      <p:pic>
        <p:nvPicPr>
          <p:cNvPr id="20" name="图片 6"/>
          <p:cNvPicPr/>
          <p:nvPr/>
        </p:nvPicPr>
        <p:blipFill>
          <a:blip r:embed="rId4"/>
          <a:stretch>
            <a:fillRect/>
          </a:stretch>
        </p:blipFill>
        <p:spPr>
          <a:xfrm>
            <a:off x="10069905" y="1453872"/>
            <a:ext cx="2090644" cy="1186672"/>
          </a:xfrm>
          <a:prstGeom prst="rect">
            <a:avLst/>
          </a:prstGeom>
          <a:noFill/>
          <a:ln w="9525">
            <a:noFill/>
          </a:ln>
        </p:spPr>
      </p:pic>
      <p:pic>
        <p:nvPicPr>
          <p:cNvPr id="21" name="图片 4"/>
          <p:cNvPicPr/>
          <p:nvPr/>
        </p:nvPicPr>
        <p:blipFill>
          <a:blip r:embed="rId5"/>
          <a:stretch>
            <a:fillRect/>
          </a:stretch>
        </p:blipFill>
        <p:spPr>
          <a:xfrm>
            <a:off x="2547623" y="2930037"/>
            <a:ext cx="2090644" cy="1529601"/>
          </a:xfrm>
          <a:prstGeom prst="rect">
            <a:avLst/>
          </a:prstGeom>
          <a:noFill/>
          <a:ln w="9525">
            <a:noFill/>
          </a:ln>
        </p:spPr>
      </p:pic>
      <p:pic>
        <p:nvPicPr>
          <p:cNvPr id="47107" name="Picture 3"/>
          <p:cNvPicPr>
            <a:picLocks noChangeArrowheads="1"/>
          </p:cNvPicPr>
          <p:nvPr/>
        </p:nvPicPr>
        <p:blipFill>
          <a:blip r:embed="rId6"/>
          <a:srcRect/>
          <a:stretch>
            <a:fillRect/>
          </a:stretch>
        </p:blipFill>
        <p:spPr bwMode="auto">
          <a:xfrm>
            <a:off x="4740338" y="2930037"/>
            <a:ext cx="2090644" cy="1529601"/>
          </a:xfrm>
          <a:prstGeom prst="rect">
            <a:avLst/>
          </a:prstGeom>
          <a:noFill/>
          <a:ln w="9525">
            <a:noFill/>
            <a:miter lim="800000"/>
            <a:headEnd/>
            <a:tailEnd/>
          </a:ln>
          <a:effectLst/>
        </p:spPr>
      </p:pic>
      <p:pic>
        <p:nvPicPr>
          <p:cNvPr id="47108" name="Picture 4"/>
          <p:cNvPicPr>
            <a:picLocks noChangeAspect="1" noChangeArrowheads="1"/>
          </p:cNvPicPr>
          <p:nvPr/>
        </p:nvPicPr>
        <p:blipFill>
          <a:blip r:embed="rId7"/>
          <a:srcRect/>
          <a:stretch>
            <a:fillRect/>
          </a:stretch>
        </p:blipFill>
        <p:spPr bwMode="auto">
          <a:xfrm>
            <a:off x="10151735" y="2914887"/>
            <a:ext cx="1734616" cy="1155714"/>
          </a:xfrm>
          <a:prstGeom prst="rect">
            <a:avLst/>
          </a:prstGeom>
          <a:noFill/>
          <a:ln w="9525">
            <a:noFill/>
            <a:miter lim="800000"/>
            <a:headEnd/>
            <a:tailEnd/>
          </a:ln>
          <a:effectLst/>
        </p:spPr>
      </p:pic>
      <p:pic>
        <p:nvPicPr>
          <p:cNvPr id="1027" name="Picture 3"/>
          <p:cNvPicPr>
            <a:picLocks noChangeAspect="1" noChangeArrowheads="1"/>
          </p:cNvPicPr>
          <p:nvPr/>
        </p:nvPicPr>
        <p:blipFill>
          <a:blip r:embed="rId8" cstate="print"/>
          <a:srcRect/>
          <a:stretch>
            <a:fillRect/>
          </a:stretch>
        </p:blipFill>
        <p:spPr bwMode="auto">
          <a:xfrm>
            <a:off x="6933052" y="2486226"/>
            <a:ext cx="1862111" cy="2417225"/>
          </a:xfrm>
          <a:prstGeom prst="rect">
            <a:avLst/>
          </a:prstGeom>
          <a:noFill/>
          <a:ln w="9525">
            <a:noFill/>
            <a:miter lim="800000"/>
            <a:headEnd/>
            <a:tailEnd/>
          </a:ln>
          <a:effectLst/>
        </p:spPr>
      </p:pic>
      <p:sp>
        <p:nvSpPr>
          <p:cNvPr id="26" name="TextBox 25"/>
          <p:cNvSpPr txBox="1"/>
          <p:nvPr/>
        </p:nvSpPr>
        <p:spPr>
          <a:xfrm>
            <a:off x="743205" y="4589517"/>
            <a:ext cx="1406004" cy="289759"/>
          </a:xfrm>
          <a:prstGeom prst="rect">
            <a:avLst/>
          </a:prstGeom>
          <a:noFill/>
        </p:spPr>
        <p:txBody>
          <a:bodyPr wrap="square" rtlCol="0">
            <a:spAutoFit/>
          </a:bodyPr>
          <a:lstStyle/>
          <a:p>
            <a:r>
              <a:rPr lang="zh-CN" altLang="en-US" sz="1285" b="1" dirty="0">
                <a:latin typeface="微软雅黑" panose="020B0503020204020204" pitchFamily="34" charset="-122"/>
                <a:ea typeface="微软雅黑" panose="020B0503020204020204" pitchFamily="34" charset="-122"/>
              </a:rPr>
              <a:t>海外交流分享会</a:t>
            </a:r>
            <a:endParaRPr lang="zh-CN" altLang="en-US" sz="1285" b="1" dirty="0">
              <a:latin typeface="微软雅黑" panose="020B0503020204020204" pitchFamily="34" charset="-122"/>
              <a:ea typeface="微软雅黑" panose="020B0503020204020204" pitchFamily="34" charset="-122"/>
            </a:endParaRPr>
          </a:p>
        </p:txBody>
      </p:sp>
      <p:sp>
        <p:nvSpPr>
          <p:cNvPr id="27" name="TextBox 26"/>
          <p:cNvSpPr txBox="1"/>
          <p:nvPr/>
        </p:nvSpPr>
        <p:spPr>
          <a:xfrm>
            <a:off x="2789340" y="4589517"/>
            <a:ext cx="1708924" cy="289759"/>
          </a:xfrm>
          <a:prstGeom prst="rect">
            <a:avLst/>
          </a:prstGeom>
          <a:noFill/>
        </p:spPr>
        <p:txBody>
          <a:bodyPr wrap="square" rtlCol="0">
            <a:spAutoFit/>
          </a:bodyPr>
          <a:lstStyle/>
          <a:p>
            <a:r>
              <a:rPr lang="zh-CN" altLang="en-US" sz="1285" b="1" dirty="0">
                <a:latin typeface="微软雅黑" panose="020B0503020204020204" pitchFamily="34" charset="-122"/>
                <a:ea typeface="微软雅黑" panose="020B0503020204020204" pitchFamily="34" charset="-122"/>
              </a:rPr>
              <a:t>留学生汉文化体验</a:t>
            </a:r>
            <a:endParaRPr lang="zh-CN" altLang="en-US" sz="1285" b="1" dirty="0">
              <a:latin typeface="微软雅黑" panose="020B0503020204020204" pitchFamily="34" charset="-122"/>
              <a:ea typeface="微软雅黑" panose="020B0503020204020204" pitchFamily="34" charset="-122"/>
            </a:endParaRPr>
          </a:p>
        </p:txBody>
      </p:sp>
      <p:sp>
        <p:nvSpPr>
          <p:cNvPr id="28" name="TextBox 27"/>
          <p:cNvSpPr txBox="1"/>
          <p:nvPr/>
        </p:nvSpPr>
        <p:spPr>
          <a:xfrm>
            <a:off x="4904061" y="4589517"/>
            <a:ext cx="1977551" cy="289759"/>
          </a:xfrm>
          <a:prstGeom prst="rect">
            <a:avLst/>
          </a:prstGeom>
          <a:noFill/>
        </p:spPr>
        <p:txBody>
          <a:bodyPr wrap="square" rtlCol="0">
            <a:spAutoFit/>
          </a:bodyPr>
          <a:lstStyle/>
          <a:p>
            <a:r>
              <a:rPr lang="zh-CN" altLang="en-US" sz="1285" b="1" dirty="0">
                <a:latin typeface="微软雅黑" panose="020B0503020204020204" pitchFamily="34" charset="-122"/>
                <a:ea typeface="微软雅黑" panose="020B0503020204020204" pitchFamily="34" charset="-122"/>
              </a:rPr>
              <a:t>优秀交流学生代表发言</a:t>
            </a:r>
            <a:endParaRPr lang="zh-CN" altLang="en-US" sz="1285" b="1" dirty="0">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59656"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63692" y="311501"/>
            <a:ext cx="5314964" cy="428989"/>
          </a:xfrm>
          <a:prstGeom prst="rect">
            <a:avLst/>
          </a:prstGeom>
        </p:spPr>
        <p:txBody>
          <a:bodyPr wrap="non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以行教人  厚学立业  塑造人文专业品格</a:t>
            </a:r>
            <a:endParaRPr lang="zh-CN" altLang="en-US" sz="2350" dirty="0">
              <a:latin typeface="微软雅黑" panose="020B0503020204020204" pitchFamily="34" charset="-122"/>
              <a:ea typeface="微软雅黑" panose="020B0503020204020204" pitchFamily="34" charset="-122"/>
            </a:endParaRPr>
          </a:p>
        </p:txBody>
      </p:sp>
      <p:pic>
        <p:nvPicPr>
          <p:cNvPr id="2050" name="Picture 2"/>
          <p:cNvPicPr>
            <a:picLocks noChangeAspect="1" noChangeArrowheads="1"/>
          </p:cNvPicPr>
          <p:nvPr/>
        </p:nvPicPr>
        <p:blipFill>
          <a:blip r:embed="rId3" cstate="print"/>
          <a:srcRect/>
          <a:stretch>
            <a:fillRect/>
          </a:stretch>
        </p:blipFill>
        <p:spPr bwMode="auto">
          <a:xfrm>
            <a:off x="857909" y="1235997"/>
            <a:ext cx="1789624" cy="2145390"/>
          </a:xfrm>
          <a:prstGeom prst="ellipse">
            <a:avLst/>
          </a:prstGeom>
          <a:noFill/>
          <a:ln w="9525">
            <a:noFill/>
            <a:miter lim="800000"/>
            <a:headEnd/>
            <a:tailEnd/>
          </a:ln>
          <a:effectLst/>
        </p:spPr>
      </p:pic>
      <p:sp>
        <p:nvSpPr>
          <p:cNvPr id="13" name="TextBox 12"/>
          <p:cNvSpPr txBox="1"/>
          <p:nvPr/>
        </p:nvSpPr>
        <p:spPr>
          <a:xfrm>
            <a:off x="2913702" y="1224489"/>
            <a:ext cx="5369776" cy="311624"/>
          </a:xfrm>
          <a:prstGeom prst="rect">
            <a:avLst/>
          </a:prstGeom>
          <a:noFill/>
        </p:spPr>
        <p:txBody>
          <a:bodyPr wrap="square" rtlCol="0">
            <a:spAutoFit/>
          </a:bodyPr>
          <a:lstStyle/>
          <a:p>
            <a:r>
              <a:rPr lang="zh-CN" altLang="en-US" sz="1425" b="1" dirty="0">
                <a:latin typeface="微软雅黑" panose="020B0503020204020204" pitchFamily="34" charset="-122"/>
                <a:ea typeface="微软雅黑" panose="020B0503020204020204" pitchFamily="34" charset="-122"/>
              </a:rPr>
              <a:t>实践达人：张馨予</a:t>
            </a:r>
            <a:endParaRPr lang="zh-CN" altLang="en-US" sz="1425" b="1" dirty="0">
              <a:solidFill>
                <a:srgbClr val="C00000"/>
              </a:solidFill>
              <a:latin typeface="微软雅黑" panose="020B0503020204020204" pitchFamily="34" charset="-122"/>
              <a:ea typeface="微软雅黑" panose="020B0503020204020204" pitchFamily="34" charset="-122"/>
            </a:endParaRPr>
          </a:p>
        </p:txBody>
      </p:sp>
      <p:pic>
        <p:nvPicPr>
          <p:cNvPr id="15" name="Picture 3"/>
          <p:cNvPicPr>
            <a:picLocks noChangeAspect="1" noChangeArrowheads="1"/>
          </p:cNvPicPr>
          <p:nvPr/>
        </p:nvPicPr>
        <p:blipFill>
          <a:blip r:embed="rId4"/>
          <a:srcRect/>
          <a:stretch>
            <a:fillRect/>
          </a:stretch>
        </p:blipFill>
        <p:spPr bwMode="auto">
          <a:xfrm>
            <a:off x="6934888" y="3517954"/>
            <a:ext cx="1920753" cy="1437932"/>
          </a:xfrm>
          <a:prstGeom prst="rect">
            <a:avLst/>
          </a:prstGeom>
          <a:noFill/>
          <a:ln w="9525">
            <a:noFill/>
            <a:miter lim="800000"/>
            <a:headEnd/>
            <a:tailEnd/>
          </a:ln>
          <a:effectLst/>
        </p:spPr>
      </p:pic>
      <p:sp>
        <p:nvSpPr>
          <p:cNvPr id="17" name="TextBox 16"/>
          <p:cNvSpPr txBox="1"/>
          <p:nvPr/>
        </p:nvSpPr>
        <p:spPr>
          <a:xfrm>
            <a:off x="3014806" y="1583972"/>
            <a:ext cx="5504583" cy="2065950"/>
          </a:xfrm>
          <a:prstGeom prst="rect">
            <a:avLst/>
          </a:prstGeom>
          <a:noFill/>
        </p:spPr>
        <p:txBody>
          <a:bodyPr wrap="square" rtlCol="0">
            <a:spAutoFit/>
          </a:bodyPr>
          <a:lstStyle/>
          <a:p>
            <a:pPr marL="256540" indent="-256540">
              <a:lnSpc>
                <a:spcPct val="150000"/>
              </a:lnSpc>
              <a:buFont typeface="Wingdings" panose="05000000000000000000" pitchFamily="2" charset="2"/>
              <a:buChar char="ü"/>
            </a:pPr>
            <a:r>
              <a:rPr lang="zh-CN" altLang="en-US" sz="1425" b="1" dirty="0">
                <a:latin typeface="微软雅黑" panose="020B0503020204020204" pitchFamily="34" charset="-122"/>
                <a:ea typeface="微软雅黑" panose="020B0503020204020204" pitchFamily="34" charset="-122"/>
              </a:rPr>
              <a:t>全国暑期“三下乡”社会实践优秀团队</a:t>
            </a:r>
            <a:endParaRPr lang="en-US" altLang="zh-CN" sz="1425" b="1" dirty="0">
              <a:latin typeface="微软雅黑" panose="020B0503020204020204" pitchFamily="34" charset="-122"/>
              <a:ea typeface="微软雅黑" panose="020B0503020204020204" pitchFamily="34" charset="-122"/>
            </a:endParaRPr>
          </a:p>
          <a:p>
            <a:pPr marL="256540" indent="-256540">
              <a:lnSpc>
                <a:spcPct val="150000"/>
              </a:lnSpc>
              <a:buFont typeface="Wingdings" panose="05000000000000000000" pitchFamily="2" charset="2"/>
              <a:buChar char="ü"/>
            </a:pPr>
            <a:r>
              <a:rPr lang="zh-CN" altLang="en-US" sz="1425" b="1" dirty="0">
                <a:latin typeface="微软雅黑" panose="020B0503020204020204" pitchFamily="34" charset="-122"/>
                <a:ea typeface="微软雅黑" panose="020B0503020204020204" pitchFamily="34" charset="-122"/>
              </a:rPr>
              <a:t>上海市知行杯“二等奖”</a:t>
            </a:r>
            <a:r>
              <a:rPr lang="en-US" altLang="zh-CN" sz="1425" b="1" dirty="0">
                <a:solidFill>
                  <a:srgbClr val="FF0000"/>
                </a:solidFill>
                <a:latin typeface="微软雅黑" panose="020B0503020204020204" pitchFamily="34" charset="-122"/>
                <a:ea typeface="微软雅黑" panose="020B0503020204020204" pitchFamily="34" charset="-122"/>
              </a:rPr>
              <a:t>2</a:t>
            </a:r>
            <a:r>
              <a:rPr lang="zh-CN" altLang="en-US" sz="1425" b="1" dirty="0">
                <a:solidFill>
                  <a:srgbClr val="FF0000"/>
                </a:solidFill>
                <a:latin typeface="微软雅黑" panose="020B0503020204020204" pitchFamily="34" charset="-122"/>
                <a:ea typeface="微软雅黑" panose="020B0503020204020204" pitchFamily="34" charset="-122"/>
              </a:rPr>
              <a:t>项</a:t>
            </a:r>
            <a:r>
              <a:rPr lang="en-US" altLang="zh-CN" sz="1425" b="1" dirty="0">
                <a:latin typeface="微软雅黑" panose="020B0503020204020204" pitchFamily="34" charset="-122"/>
                <a:ea typeface="微软雅黑" panose="020B0503020204020204" pitchFamily="34" charset="-122"/>
              </a:rPr>
              <a:t>    </a:t>
            </a:r>
            <a:r>
              <a:rPr lang="zh-CN" altLang="en-US" sz="1425" b="1" dirty="0">
                <a:latin typeface="微软雅黑" panose="020B0503020204020204" pitchFamily="34" charset="-122"/>
                <a:ea typeface="微软雅黑" panose="020B0503020204020204" pitchFamily="34" charset="-122"/>
              </a:rPr>
              <a:t>“三等奖”</a:t>
            </a:r>
            <a:r>
              <a:rPr lang="en-US" altLang="zh-CN" sz="1425" b="1" dirty="0">
                <a:solidFill>
                  <a:srgbClr val="FF0000"/>
                </a:solidFill>
                <a:latin typeface="微软雅黑" panose="020B0503020204020204" pitchFamily="34" charset="-122"/>
                <a:ea typeface="微软雅黑" panose="020B0503020204020204" pitchFamily="34" charset="-122"/>
              </a:rPr>
              <a:t> 1</a:t>
            </a:r>
            <a:r>
              <a:rPr lang="zh-CN" altLang="en-US" sz="1425" b="1" dirty="0">
                <a:solidFill>
                  <a:srgbClr val="FF0000"/>
                </a:solidFill>
                <a:latin typeface="微软雅黑" panose="020B0503020204020204" pitchFamily="34" charset="-122"/>
                <a:ea typeface="微软雅黑" panose="020B0503020204020204" pitchFamily="34" charset="-122"/>
              </a:rPr>
              <a:t>项</a:t>
            </a:r>
            <a:r>
              <a:rPr lang="en-US" altLang="zh-CN" sz="1425" b="1" dirty="0">
                <a:latin typeface="微软雅黑" panose="020B0503020204020204" pitchFamily="34" charset="-122"/>
                <a:ea typeface="微软雅黑" panose="020B0503020204020204" pitchFamily="34" charset="-122"/>
              </a:rPr>
              <a:t> </a:t>
            </a:r>
            <a:endParaRPr lang="en-US" altLang="zh-CN" sz="1425" b="1" dirty="0">
              <a:latin typeface="微软雅黑" panose="020B0503020204020204" pitchFamily="34" charset="-122"/>
              <a:ea typeface="微软雅黑" panose="020B0503020204020204" pitchFamily="34" charset="-122"/>
            </a:endParaRPr>
          </a:p>
          <a:p>
            <a:pPr marL="256540" indent="-256540">
              <a:lnSpc>
                <a:spcPct val="150000"/>
              </a:lnSpc>
              <a:buFont typeface="Wingdings" panose="05000000000000000000" pitchFamily="2" charset="2"/>
              <a:buChar char="ü"/>
            </a:pPr>
            <a:r>
              <a:rPr lang="zh-CN" altLang="en-US" sz="1425" b="1" dirty="0">
                <a:latin typeface="微软雅黑" panose="020B0503020204020204" pitchFamily="34" charset="-122"/>
                <a:ea typeface="微软雅黑" panose="020B0503020204020204" pitchFamily="34" charset="-122"/>
              </a:rPr>
              <a:t>上海市社会实践“先进个人”</a:t>
            </a:r>
            <a:r>
              <a:rPr lang="en-US" altLang="zh-CN" sz="1425" b="1" dirty="0">
                <a:solidFill>
                  <a:srgbClr val="FF0000"/>
                </a:solidFill>
                <a:latin typeface="微软雅黑" panose="020B0503020204020204" pitchFamily="34" charset="-122"/>
                <a:ea typeface="微软雅黑" panose="020B0503020204020204" pitchFamily="34" charset="-122"/>
              </a:rPr>
              <a:t>2</a:t>
            </a:r>
            <a:r>
              <a:rPr lang="zh-CN" altLang="en-US" sz="1425" b="1" dirty="0">
                <a:solidFill>
                  <a:srgbClr val="FF0000"/>
                </a:solidFill>
                <a:latin typeface="微软雅黑" panose="020B0503020204020204" pitchFamily="34" charset="-122"/>
                <a:ea typeface="微软雅黑" panose="020B0503020204020204" pitchFamily="34" charset="-122"/>
              </a:rPr>
              <a:t>次</a:t>
            </a:r>
            <a:endParaRPr lang="en-US" altLang="zh-CN" sz="1425" b="1" dirty="0">
              <a:latin typeface="微软雅黑" panose="020B0503020204020204" pitchFamily="34" charset="-122"/>
              <a:ea typeface="微软雅黑" panose="020B0503020204020204" pitchFamily="34" charset="-122"/>
            </a:endParaRPr>
          </a:p>
          <a:p>
            <a:pPr marL="256540" indent="-256540">
              <a:lnSpc>
                <a:spcPct val="150000"/>
              </a:lnSpc>
              <a:buFont typeface="Wingdings" panose="05000000000000000000" pitchFamily="2" charset="2"/>
              <a:buChar char="ü"/>
            </a:pPr>
            <a:r>
              <a:rPr lang="zh-CN" altLang="en-US" sz="1425" b="1" dirty="0">
                <a:latin typeface="微软雅黑" panose="020B0503020204020204" pitchFamily="34" charset="-122"/>
                <a:ea typeface="微软雅黑" panose="020B0503020204020204" pitchFamily="34" charset="-122"/>
              </a:rPr>
              <a:t>知行杯</a:t>
            </a:r>
            <a:r>
              <a:rPr lang="en-US" altLang="zh-CN" sz="1425" b="1" dirty="0">
                <a:latin typeface="微软雅黑" panose="020B0503020204020204" pitchFamily="34" charset="-122"/>
                <a:ea typeface="微软雅黑" panose="020B0503020204020204" pitchFamily="34" charset="-122"/>
              </a:rPr>
              <a:t>—</a:t>
            </a:r>
            <a:r>
              <a:rPr lang="zh-CN" altLang="en-US" sz="1425" b="1" dirty="0">
                <a:latin typeface="微软雅黑" panose="020B0503020204020204" pitchFamily="34" charset="-122"/>
                <a:ea typeface="微软雅黑" panose="020B0503020204020204" pitchFamily="34" charset="-122"/>
              </a:rPr>
              <a:t>青春社区”上海高校共青团“往社区走”社会实践项目大赛“潜力项目</a:t>
            </a:r>
            <a:endParaRPr lang="en-US" altLang="zh-CN" sz="1425" b="1" dirty="0">
              <a:latin typeface="微软雅黑" panose="020B0503020204020204" pitchFamily="34" charset="-122"/>
              <a:ea typeface="微软雅黑" panose="020B0503020204020204" pitchFamily="34" charset="-122"/>
            </a:endParaRPr>
          </a:p>
          <a:p>
            <a:pPr marL="256540" indent="-256540">
              <a:lnSpc>
                <a:spcPct val="150000"/>
              </a:lnSpc>
              <a:buFont typeface="Wingdings" panose="05000000000000000000" pitchFamily="2" charset="2"/>
              <a:buChar char="ü"/>
            </a:pPr>
            <a:endParaRPr lang="zh-CN" altLang="en-US" sz="1425" b="1" dirty="0">
              <a:latin typeface="微软雅黑" panose="020B0503020204020204" pitchFamily="34" charset="-122"/>
              <a:ea typeface="微软雅黑" panose="020B0503020204020204" pitchFamily="34" charset="-122"/>
            </a:endParaRPr>
          </a:p>
        </p:txBody>
      </p:sp>
      <p:pic>
        <p:nvPicPr>
          <p:cNvPr id="14" name="图片 13"/>
          <p:cNvPicPr/>
          <p:nvPr/>
        </p:nvPicPr>
        <p:blipFill>
          <a:blip r:embed="rId5"/>
          <a:stretch>
            <a:fillRect/>
          </a:stretch>
        </p:blipFill>
        <p:spPr>
          <a:xfrm rot="16200000">
            <a:off x="638237" y="3142578"/>
            <a:ext cx="1477801" cy="2188683"/>
          </a:xfrm>
          <a:prstGeom prst="rect">
            <a:avLst/>
          </a:prstGeom>
        </p:spPr>
      </p:pic>
      <p:pic>
        <p:nvPicPr>
          <p:cNvPr id="18" name="图片 17"/>
          <p:cNvPicPr/>
          <p:nvPr/>
        </p:nvPicPr>
        <p:blipFill>
          <a:blip r:embed="rId6"/>
          <a:stretch>
            <a:fillRect/>
          </a:stretch>
        </p:blipFill>
        <p:spPr>
          <a:xfrm rot="16200000">
            <a:off x="2839997" y="3142859"/>
            <a:ext cx="1477328" cy="2188122"/>
          </a:xfrm>
          <a:prstGeom prst="rect">
            <a:avLst/>
          </a:prstGeom>
        </p:spPr>
      </p:pic>
      <p:pic>
        <p:nvPicPr>
          <p:cNvPr id="20" name="图片 19"/>
          <p:cNvPicPr/>
          <p:nvPr/>
        </p:nvPicPr>
        <p:blipFill>
          <a:blip r:embed="rId7"/>
          <a:stretch>
            <a:fillRect/>
          </a:stretch>
        </p:blipFill>
        <p:spPr>
          <a:xfrm rot="16200000">
            <a:off x="5059383" y="3142859"/>
            <a:ext cx="1477328" cy="2188122"/>
          </a:xfrm>
          <a:prstGeom prst="rect">
            <a:avLst/>
          </a:prstGeom>
        </p:spPr>
      </p:pic>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1"/>
          <a:srcRect/>
          <a:stretch>
            <a:fillRect/>
          </a:stretch>
        </p:blipFill>
        <p:spPr bwMode="auto">
          <a:xfrm>
            <a:off x="6708244" y="3453283"/>
            <a:ext cx="2177758" cy="1628002"/>
          </a:xfrm>
          <a:prstGeom prst="rect">
            <a:avLst/>
          </a:prstGeom>
          <a:noFill/>
          <a:ln w="9525">
            <a:noFill/>
            <a:miter lim="800000"/>
            <a:headEnd/>
            <a:tailEnd/>
          </a:ln>
          <a:effectLst/>
        </p:spPr>
      </p:pic>
      <p:grpSp>
        <p:nvGrpSpPr>
          <p:cNvPr id="2" name="组合 1"/>
          <p:cNvGrpSpPr/>
          <p:nvPr/>
        </p:nvGrpSpPr>
        <p:grpSpPr>
          <a:xfrm>
            <a:off x="5859656" y="1"/>
            <a:ext cx="3055532" cy="1592084"/>
            <a:chOff x="10961" y="297"/>
            <a:chExt cx="8239" cy="4078"/>
          </a:xfrm>
        </p:grpSpPr>
        <p:pic>
          <p:nvPicPr>
            <p:cNvPr id="9" name="图片 8"/>
            <p:cNvPicPr>
              <a:picLocks noChangeAspect="1"/>
            </p:cNvPicPr>
            <p:nvPr/>
          </p:nvPicPr>
          <p:blipFill rotWithShape="1">
            <a:blip r:embed="rId2"/>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3"/>
            <a:srcRect/>
            <a:stretch>
              <a:fillRect/>
            </a:stretch>
          </p:blipFill>
          <p:spPr>
            <a:xfrm>
              <a:off x="12435" y="390"/>
              <a:ext cx="3816" cy="2885"/>
            </a:xfrm>
            <a:prstGeom prst="rect">
              <a:avLst/>
            </a:prstGeom>
          </p:spPr>
        </p:pic>
      </p:grpSp>
      <p:sp>
        <p:nvSpPr>
          <p:cNvPr id="25" name="矩形 24"/>
          <p:cNvSpPr/>
          <p:nvPr/>
        </p:nvSpPr>
        <p:spPr>
          <a:xfrm>
            <a:off x="1263692" y="311501"/>
            <a:ext cx="5314964" cy="428989"/>
          </a:xfrm>
          <a:prstGeom prst="rect">
            <a:avLst/>
          </a:prstGeom>
        </p:spPr>
        <p:txBody>
          <a:bodyPr wrap="non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以行教人  厚学立业  塑造人文专业品格</a:t>
            </a:r>
            <a:endParaRPr lang="zh-CN" altLang="en-US" sz="2350" dirty="0">
              <a:latin typeface="微软雅黑" panose="020B0503020204020204" pitchFamily="34" charset="-122"/>
              <a:ea typeface="微软雅黑" panose="020B0503020204020204" pitchFamily="34" charset="-122"/>
            </a:endParaRPr>
          </a:p>
        </p:txBody>
      </p:sp>
      <p:sp>
        <p:nvSpPr>
          <p:cNvPr id="13" name="TextBox 12"/>
          <p:cNvSpPr txBox="1"/>
          <p:nvPr/>
        </p:nvSpPr>
        <p:spPr>
          <a:xfrm>
            <a:off x="2397881" y="1129470"/>
            <a:ext cx="5369776" cy="311624"/>
          </a:xfrm>
          <a:prstGeom prst="rect">
            <a:avLst/>
          </a:prstGeom>
          <a:noFill/>
        </p:spPr>
        <p:txBody>
          <a:bodyPr wrap="square" rtlCol="0">
            <a:spAutoFit/>
          </a:bodyPr>
          <a:lstStyle/>
          <a:p>
            <a:r>
              <a:rPr lang="zh-CN" altLang="en-US" sz="1425" b="1" dirty="0">
                <a:latin typeface="微软雅黑" panose="020B0503020204020204" pitchFamily="34" charset="-122"/>
                <a:ea typeface="微软雅黑" panose="020B0503020204020204" pitchFamily="34" charset="-122"/>
              </a:rPr>
              <a:t>三创达人：周敏</a:t>
            </a:r>
            <a:endParaRPr lang="zh-CN" altLang="en-US" sz="1425" b="1" dirty="0">
              <a:solidFill>
                <a:srgbClr val="C00000"/>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2373541" y="1380358"/>
            <a:ext cx="6541646" cy="2065950"/>
          </a:xfrm>
          <a:prstGeom prst="rect">
            <a:avLst/>
          </a:prstGeom>
          <a:noFill/>
        </p:spPr>
        <p:txBody>
          <a:bodyPr wrap="square" rtlCol="0">
            <a:spAutoFit/>
          </a:bodyPr>
          <a:lstStyle/>
          <a:p>
            <a:pPr marL="256540" indent="-256540">
              <a:lnSpc>
                <a:spcPct val="150000"/>
              </a:lnSpc>
              <a:buFont typeface="Wingdings" panose="05000000000000000000" pitchFamily="2" charset="2"/>
              <a:buChar char="ü"/>
            </a:pPr>
            <a:r>
              <a:rPr lang="en-US" altLang="zh-CN" sz="1425" b="1" dirty="0">
                <a:latin typeface="微软雅黑" panose="020B0503020204020204" pitchFamily="34" charset="-122"/>
                <a:ea typeface="微软雅黑" panose="020B0503020204020204" pitchFamily="34" charset="-122"/>
              </a:rPr>
              <a:t>《</a:t>
            </a:r>
            <a:r>
              <a:rPr lang="zh-CN" altLang="en-US" sz="1425" b="1" dirty="0">
                <a:latin typeface="微软雅黑" panose="020B0503020204020204" pitchFamily="34" charset="-122"/>
                <a:ea typeface="微软雅黑" panose="020B0503020204020204" pitchFamily="34" charset="-122"/>
              </a:rPr>
              <a:t>乐健码</a:t>
            </a:r>
            <a:r>
              <a:rPr lang="en-US" altLang="zh-CN" sz="1425" b="1" dirty="0">
                <a:latin typeface="微软雅黑" panose="020B0503020204020204" pitchFamily="34" charset="-122"/>
                <a:ea typeface="微软雅黑" panose="020B0503020204020204" pitchFamily="34" charset="-122"/>
              </a:rPr>
              <a:t>》</a:t>
            </a:r>
            <a:r>
              <a:rPr lang="zh-CN" altLang="en-US" sz="1425" b="1" dirty="0">
                <a:latin typeface="微软雅黑" panose="020B0503020204020204" pitchFamily="34" charset="-122"/>
                <a:ea typeface="微软雅黑" panose="020B0503020204020204" pitchFamily="34" charset="-122"/>
              </a:rPr>
              <a:t>项目评为国家级大学生创新创业训练计划项目</a:t>
            </a:r>
            <a:endParaRPr lang="zh-CN" altLang="en-US" sz="1425" b="1" dirty="0">
              <a:latin typeface="微软雅黑" panose="020B0503020204020204" pitchFamily="34" charset="-122"/>
              <a:ea typeface="微软雅黑" panose="020B0503020204020204" pitchFamily="34" charset="-122"/>
            </a:endParaRPr>
          </a:p>
          <a:p>
            <a:pPr marL="256540" indent="-256540">
              <a:lnSpc>
                <a:spcPct val="150000"/>
              </a:lnSpc>
              <a:buFont typeface="Wingdings" panose="05000000000000000000" pitchFamily="2" charset="2"/>
              <a:buChar char="ü"/>
            </a:pPr>
            <a:r>
              <a:rPr lang="zh-CN" altLang="en-US" sz="1425" b="1" dirty="0">
                <a:latin typeface="微软雅黑" panose="020B0503020204020204" pitchFamily="34" charset="-122"/>
                <a:ea typeface="微软雅黑" panose="020B0503020204020204" pitchFamily="34" charset="-122"/>
              </a:rPr>
              <a:t>第九届全国大学生电子商务“创新 创意及创业”挑战赛市级三等奖</a:t>
            </a:r>
            <a:endParaRPr lang="en-US" altLang="zh-CN" sz="1425" b="1" dirty="0">
              <a:latin typeface="微软雅黑" panose="020B0503020204020204" pitchFamily="34" charset="-122"/>
              <a:ea typeface="微软雅黑" panose="020B0503020204020204" pitchFamily="34" charset="-122"/>
            </a:endParaRPr>
          </a:p>
          <a:p>
            <a:pPr marL="256540" indent="-256540">
              <a:lnSpc>
                <a:spcPct val="150000"/>
              </a:lnSpc>
              <a:buFont typeface="Wingdings" panose="05000000000000000000" pitchFamily="2" charset="2"/>
              <a:buChar char="ü"/>
            </a:pPr>
            <a:r>
              <a:rPr lang="zh-CN" altLang="en-US" sz="1425" b="1" dirty="0">
                <a:latin typeface="微软雅黑" panose="020B0503020204020204" pitchFamily="34" charset="-122"/>
                <a:ea typeface="微软雅黑" panose="020B0503020204020204" pitchFamily="34" charset="-122"/>
              </a:rPr>
              <a:t>飞马之翼虹口区国际创业大赛“优秀项目”称号</a:t>
            </a:r>
            <a:endParaRPr lang="en-US" altLang="zh-CN" sz="1425" b="1" dirty="0">
              <a:latin typeface="微软雅黑" panose="020B0503020204020204" pitchFamily="34" charset="-122"/>
              <a:ea typeface="微软雅黑" panose="020B0503020204020204" pitchFamily="34" charset="-122"/>
            </a:endParaRPr>
          </a:p>
          <a:p>
            <a:pPr marL="256540" indent="-256540">
              <a:lnSpc>
                <a:spcPct val="150000"/>
              </a:lnSpc>
              <a:buFont typeface="Wingdings" panose="05000000000000000000" pitchFamily="2" charset="2"/>
              <a:buChar char="ü"/>
            </a:pPr>
            <a:r>
              <a:rPr lang="zh-CN" altLang="en-US" sz="1425" b="1" dirty="0">
                <a:latin typeface="微软雅黑" panose="020B0503020204020204" pitchFamily="34" charset="-122"/>
                <a:ea typeface="微软雅黑" panose="020B0503020204020204" pitchFamily="34" charset="-122"/>
              </a:rPr>
              <a:t>第五届中国 “互联网</a:t>
            </a:r>
            <a:r>
              <a:rPr lang="en-US" altLang="zh-CN" sz="1425" b="1" dirty="0">
                <a:latin typeface="微软雅黑" panose="020B0503020204020204" pitchFamily="34" charset="-122"/>
                <a:ea typeface="微软雅黑" panose="020B0503020204020204" pitchFamily="34" charset="-122"/>
              </a:rPr>
              <a:t>+” </a:t>
            </a:r>
            <a:r>
              <a:rPr lang="zh-CN" altLang="en-US" sz="1425" b="1" dirty="0">
                <a:latin typeface="微软雅黑" panose="020B0503020204020204" pitchFamily="34" charset="-122"/>
                <a:ea typeface="微软雅黑" panose="020B0503020204020204" pitchFamily="34" charset="-122"/>
              </a:rPr>
              <a:t>大学生创新创业大赛</a:t>
            </a:r>
            <a:r>
              <a:rPr lang="en-US" altLang="zh-CN" sz="1425" b="1" dirty="0">
                <a:latin typeface="微软雅黑" panose="020B0503020204020204" pitchFamily="34" charset="-122"/>
                <a:ea typeface="微软雅黑" panose="020B0503020204020204" pitchFamily="34" charset="-122"/>
              </a:rPr>
              <a:t>《</a:t>
            </a:r>
            <a:r>
              <a:rPr lang="zh-CN" altLang="en-US" sz="1425" b="1" dirty="0">
                <a:latin typeface="微软雅黑" panose="020B0503020204020204" pitchFamily="34" charset="-122"/>
                <a:ea typeface="微软雅黑" panose="020B0503020204020204" pitchFamily="34" charset="-122"/>
              </a:rPr>
              <a:t>乐健码</a:t>
            </a:r>
            <a:r>
              <a:rPr lang="en-US" altLang="zh-CN" sz="1425" b="1" dirty="0">
                <a:latin typeface="微软雅黑" panose="020B0503020204020204" pitchFamily="34" charset="-122"/>
                <a:ea typeface="微软雅黑" panose="020B0503020204020204" pitchFamily="34" charset="-122"/>
              </a:rPr>
              <a:t>》</a:t>
            </a:r>
            <a:r>
              <a:rPr lang="zh-CN" altLang="en-US" sz="1425" b="1" dirty="0">
                <a:latin typeface="微软雅黑" panose="020B0503020204020204" pitchFamily="34" charset="-122"/>
                <a:ea typeface="微软雅黑" panose="020B0503020204020204" pitchFamily="34" charset="-122"/>
              </a:rPr>
              <a:t>项目校级特等奖</a:t>
            </a:r>
            <a:endParaRPr lang="zh-CN" altLang="en-US" sz="1425" b="1" dirty="0">
              <a:latin typeface="微软雅黑" panose="020B0503020204020204" pitchFamily="34" charset="-122"/>
              <a:ea typeface="微软雅黑" panose="020B0503020204020204" pitchFamily="34" charset="-122"/>
            </a:endParaRPr>
          </a:p>
          <a:p>
            <a:pPr marL="256540" indent="-256540">
              <a:lnSpc>
                <a:spcPct val="150000"/>
              </a:lnSpc>
              <a:buFont typeface="Wingdings" panose="05000000000000000000" pitchFamily="2" charset="2"/>
              <a:buChar char="ü"/>
            </a:pPr>
            <a:r>
              <a:rPr lang="zh-CN" altLang="en-US" sz="1425" b="1" dirty="0">
                <a:latin typeface="微软雅黑" panose="020B0503020204020204" pitchFamily="34" charset="-122"/>
                <a:ea typeface="微软雅黑" panose="020B0503020204020204" pitchFamily="34" charset="-122"/>
              </a:rPr>
              <a:t>第十六届“挑战杯”全国大学生课外学术科技作品竞赛</a:t>
            </a:r>
            <a:r>
              <a:rPr lang="en-US" altLang="zh-CN" sz="1425" b="1" dirty="0">
                <a:latin typeface="微软雅黑" panose="020B0503020204020204" pitchFamily="34" charset="-122"/>
                <a:ea typeface="微软雅黑" panose="020B0503020204020204" pitchFamily="34" charset="-122"/>
              </a:rPr>
              <a:t>《</a:t>
            </a:r>
            <a:r>
              <a:rPr lang="zh-CN" altLang="en-US" sz="1425" b="1" dirty="0">
                <a:latin typeface="微软雅黑" panose="020B0503020204020204" pitchFamily="34" charset="-122"/>
                <a:ea typeface="微软雅黑" panose="020B0503020204020204" pitchFamily="34" charset="-122"/>
              </a:rPr>
              <a:t>鼻可灵</a:t>
            </a:r>
            <a:r>
              <a:rPr lang="en-US" altLang="zh-CN" sz="1425" b="1" dirty="0">
                <a:latin typeface="微软雅黑" panose="020B0503020204020204" pitchFamily="34" charset="-122"/>
                <a:ea typeface="微软雅黑" panose="020B0503020204020204" pitchFamily="34" charset="-122"/>
              </a:rPr>
              <a:t>——</a:t>
            </a:r>
            <a:r>
              <a:rPr lang="zh-CN" altLang="en-US" sz="1425" b="1" dirty="0">
                <a:latin typeface="微软雅黑" panose="020B0503020204020204" pitchFamily="34" charset="-122"/>
                <a:ea typeface="微软雅黑" panose="020B0503020204020204" pitchFamily="34" charset="-122"/>
              </a:rPr>
              <a:t>日夜香氛通气鼻贴</a:t>
            </a:r>
            <a:r>
              <a:rPr lang="en-US" altLang="zh-CN" sz="1425" b="1" dirty="0">
                <a:latin typeface="微软雅黑" panose="020B0503020204020204" pitchFamily="34" charset="-122"/>
                <a:ea typeface="微软雅黑" panose="020B0503020204020204" pitchFamily="34" charset="-122"/>
              </a:rPr>
              <a:t>》</a:t>
            </a:r>
            <a:r>
              <a:rPr lang="zh-CN" altLang="en-US" sz="1425" b="1" dirty="0">
                <a:latin typeface="微软雅黑" panose="020B0503020204020204" pitchFamily="34" charset="-122"/>
                <a:ea typeface="微软雅黑" panose="020B0503020204020204" pitchFamily="34" charset="-122"/>
              </a:rPr>
              <a:t>项目校级一等奖</a:t>
            </a:r>
            <a:endParaRPr lang="zh-CN" altLang="en-US" sz="1425" b="1" dirty="0">
              <a:latin typeface="微软雅黑" panose="020B0503020204020204" pitchFamily="34" charset="-122"/>
              <a:ea typeface="微软雅黑" panose="020B0503020204020204" pitchFamily="34" charset="-122"/>
            </a:endParaRPr>
          </a:p>
        </p:txBody>
      </p:sp>
      <p:pic>
        <p:nvPicPr>
          <p:cNvPr id="5122" name="Picture 2"/>
          <p:cNvPicPr>
            <a:picLocks noChangeAspect="1" noChangeArrowheads="1"/>
          </p:cNvPicPr>
          <p:nvPr/>
        </p:nvPicPr>
        <p:blipFill>
          <a:blip r:embed="rId4"/>
          <a:srcRect/>
          <a:stretch>
            <a:fillRect/>
          </a:stretch>
        </p:blipFill>
        <p:spPr bwMode="auto">
          <a:xfrm>
            <a:off x="691767" y="1094148"/>
            <a:ext cx="1475446" cy="2146103"/>
          </a:xfrm>
          <a:prstGeom prst="ellipse">
            <a:avLst/>
          </a:prstGeom>
          <a:noFill/>
          <a:ln w="9525">
            <a:noFill/>
            <a:miter lim="800000"/>
            <a:headEnd/>
            <a:tailEnd/>
          </a:ln>
          <a:effectLst/>
        </p:spPr>
      </p:pic>
      <p:pic>
        <p:nvPicPr>
          <p:cNvPr id="5123" name="Picture 3"/>
          <p:cNvPicPr>
            <a:picLocks noChangeAspect="1" noChangeArrowheads="1"/>
          </p:cNvPicPr>
          <p:nvPr/>
        </p:nvPicPr>
        <p:blipFill>
          <a:blip r:embed="rId5"/>
          <a:srcRect/>
          <a:stretch>
            <a:fillRect/>
          </a:stretch>
        </p:blipFill>
        <p:spPr bwMode="auto">
          <a:xfrm>
            <a:off x="2315172" y="3489359"/>
            <a:ext cx="2307618" cy="1524960"/>
          </a:xfrm>
          <a:prstGeom prst="rect">
            <a:avLst/>
          </a:prstGeom>
          <a:noFill/>
          <a:ln w="9525">
            <a:noFill/>
            <a:miter lim="800000"/>
            <a:headEnd/>
            <a:tailEnd/>
          </a:ln>
          <a:effectLst/>
        </p:spPr>
      </p:pic>
      <p:pic>
        <p:nvPicPr>
          <p:cNvPr id="5124" name="Picture 4" descr="C:\Users\user\AppData\Local\Temp\Rar$DIa0.278\挑战杯校赛.JPG"/>
          <p:cNvPicPr>
            <a:picLocks noChangeAspect="1" noChangeArrowheads="1"/>
          </p:cNvPicPr>
          <p:nvPr/>
        </p:nvPicPr>
        <p:blipFill>
          <a:blip r:embed="rId6"/>
          <a:srcRect/>
          <a:stretch>
            <a:fillRect/>
          </a:stretch>
        </p:blipFill>
        <p:spPr bwMode="auto">
          <a:xfrm>
            <a:off x="4628594" y="3507579"/>
            <a:ext cx="2148011" cy="1506740"/>
          </a:xfrm>
          <a:prstGeom prst="rect">
            <a:avLst/>
          </a:prstGeom>
          <a:noFill/>
        </p:spPr>
      </p:pic>
      <p:pic>
        <p:nvPicPr>
          <p:cNvPr id="4" name="图片 3"/>
          <p:cNvPicPr>
            <a:picLocks noChangeAspect="1"/>
          </p:cNvPicPr>
          <p:nvPr/>
        </p:nvPicPr>
        <p:blipFill>
          <a:blip r:embed="rId7"/>
          <a:stretch>
            <a:fillRect/>
          </a:stretch>
        </p:blipFill>
        <p:spPr>
          <a:xfrm>
            <a:off x="255962" y="3486314"/>
            <a:ext cx="2104910" cy="1528005"/>
          </a:xfrm>
          <a:prstGeom prst="rect">
            <a:avLst/>
          </a:prstGeom>
        </p:spPr>
      </p:pic>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59656"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40451" y="311501"/>
            <a:ext cx="5343034" cy="428989"/>
          </a:xfrm>
          <a:prstGeom prst="rect">
            <a:avLst/>
          </a:prstGeom>
        </p:spPr>
        <p:txBody>
          <a:bodyPr wrap="squar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以德育人</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促学正风</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夯筑学风建设成效</a:t>
            </a:r>
            <a:endParaRPr lang="zh-CN" altLang="en-US" sz="2350" b="1" dirty="0">
              <a:latin typeface="微软雅黑" panose="020B0503020204020204" pitchFamily="34" charset="-122"/>
              <a:ea typeface="微软雅黑" panose="020B0503020204020204" pitchFamily="34" charset="-122"/>
            </a:endParaRPr>
          </a:p>
        </p:txBody>
      </p:sp>
      <p:sp>
        <p:nvSpPr>
          <p:cNvPr id="13" name="TextBox 12"/>
          <p:cNvSpPr txBox="1"/>
          <p:nvPr/>
        </p:nvSpPr>
        <p:spPr>
          <a:xfrm>
            <a:off x="2877217" y="920905"/>
            <a:ext cx="3826502" cy="355482"/>
          </a:xfrm>
          <a:prstGeom prst="rect">
            <a:avLst/>
          </a:prstGeom>
          <a:noFill/>
        </p:spPr>
        <p:txBody>
          <a:bodyPr wrap="square" rtlCol="0">
            <a:spAutoFit/>
          </a:bodyPr>
          <a:lstStyle/>
          <a:p>
            <a:r>
              <a:rPr lang="zh-CN" altLang="en-US" sz="1710" b="1" spc="428" dirty="0">
                <a:solidFill>
                  <a:srgbClr val="C00000"/>
                </a:solidFill>
                <a:latin typeface="微软雅黑" panose="020B0503020204020204" pitchFamily="34" charset="-122"/>
                <a:ea typeface="微软雅黑" panose="020B0503020204020204" pitchFamily="34" charset="-122"/>
              </a:rPr>
              <a:t>近三年我院考研率大幅度增加</a:t>
            </a:r>
            <a:endParaRPr lang="zh-CN" altLang="en-US" sz="1710" b="1" spc="428" dirty="0">
              <a:solidFill>
                <a:srgbClr val="C00000"/>
              </a:solidFill>
              <a:latin typeface="微软雅黑" panose="020B0503020204020204" pitchFamily="34" charset="-122"/>
              <a:ea typeface="微软雅黑" panose="020B0503020204020204" pitchFamily="34" charset="-122"/>
            </a:endParaRPr>
          </a:p>
        </p:txBody>
      </p:sp>
      <p:pic>
        <p:nvPicPr>
          <p:cNvPr id="6" name="图片 5" descr="图片1"/>
          <p:cNvPicPr>
            <a:picLocks noChangeAspect="1"/>
          </p:cNvPicPr>
          <p:nvPr/>
        </p:nvPicPr>
        <p:blipFill>
          <a:blip r:embed="rId3" cstate="print"/>
          <a:stretch>
            <a:fillRect/>
          </a:stretch>
        </p:blipFill>
        <p:spPr>
          <a:xfrm>
            <a:off x="1592571" y="1401313"/>
            <a:ext cx="5794384" cy="3687664"/>
          </a:xfrm>
          <a:prstGeom prst="rect">
            <a:avLst/>
          </a:prstGeom>
        </p:spPr>
      </p:pic>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59656"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40451" y="311501"/>
            <a:ext cx="5343034" cy="428989"/>
          </a:xfrm>
          <a:prstGeom prst="rect">
            <a:avLst/>
          </a:prstGeom>
        </p:spPr>
        <p:txBody>
          <a:bodyPr wrap="squar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以德育人</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促学正风</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夯筑学风建设成效</a:t>
            </a:r>
            <a:endParaRPr lang="zh-CN" altLang="en-US" sz="2350" b="1" dirty="0">
              <a:latin typeface="微软雅黑" panose="020B0503020204020204" pitchFamily="34" charset="-122"/>
              <a:ea typeface="微软雅黑" panose="020B0503020204020204" pitchFamily="34" charset="-122"/>
            </a:endParaRPr>
          </a:p>
        </p:txBody>
      </p:sp>
      <p:sp>
        <p:nvSpPr>
          <p:cNvPr id="12" name="TextBox 11"/>
          <p:cNvSpPr txBox="1"/>
          <p:nvPr/>
        </p:nvSpPr>
        <p:spPr>
          <a:xfrm>
            <a:off x="1002545" y="1642482"/>
            <a:ext cx="2714845" cy="355482"/>
          </a:xfrm>
          <a:prstGeom prst="rect">
            <a:avLst/>
          </a:prstGeom>
          <a:noFill/>
        </p:spPr>
        <p:txBody>
          <a:bodyPr wrap="square" rtlCol="0">
            <a:spAutoFit/>
          </a:bodyPr>
          <a:lstStyle/>
          <a:p>
            <a:pPr algn="r"/>
            <a:r>
              <a:rPr lang="zh-CN" altLang="en-US" sz="1710" b="1" dirty="0">
                <a:latin typeface="微软雅黑" panose="020B0503020204020204" pitchFamily="34" charset="-122"/>
                <a:ea typeface="微软雅黑" panose="020B0503020204020204" pitchFamily="34" charset="-122"/>
              </a:rPr>
              <a:t>四级通过率</a:t>
            </a:r>
            <a:r>
              <a:rPr lang="en-US" altLang="zh-CN" sz="1710" b="1" dirty="0">
                <a:solidFill>
                  <a:srgbClr val="C00000"/>
                </a:solidFill>
                <a:latin typeface="微软雅黑" panose="020B0503020204020204" pitchFamily="34" charset="-122"/>
                <a:ea typeface="微软雅黑" panose="020B0503020204020204" pitchFamily="34" charset="-122"/>
              </a:rPr>
              <a:t>85.21%</a:t>
            </a:r>
            <a:endParaRPr lang="zh-CN" altLang="en-US" sz="1710" b="1" dirty="0">
              <a:solidFill>
                <a:srgbClr val="C00000"/>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5305574" y="1642482"/>
            <a:ext cx="2714845" cy="355482"/>
          </a:xfrm>
          <a:prstGeom prst="rect">
            <a:avLst/>
          </a:prstGeom>
          <a:noFill/>
        </p:spPr>
        <p:txBody>
          <a:bodyPr wrap="square" rtlCol="0">
            <a:spAutoFit/>
          </a:bodyPr>
          <a:lstStyle/>
          <a:p>
            <a:r>
              <a:rPr lang="zh-CN" altLang="en-US" sz="1710" b="1" dirty="0">
                <a:latin typeface="微软雅黑" panose="020B0503020204020204" pitchFamily="34" charset="-122"/>
                <a:ea typeface="微软雅黑" panose="020B0503020204020204" pitchFamily="34" charset="-122"/>
              </a:rPr>
              <a:t>六级通过率</a:t>
            </a:r>
            <a:r>
              <a:rPr lang="en-US" altLang="zh-CN" sz="1710" b="1" dirty="0">
                <a:solidFill>
                  <a:srgbClr val="C00000"/>
                </a:solidFill>
                <a:latin typeface="微软雅黑" panose="020B0503020204020204" pitchFamily="34" charset="-122"/>
                <a:ea typeface="微软雅黑" panose="020B0503020204020204" pitchFamily="34" charset="-122"/>
              </a:rPr>
              <a:t>48.35%</a:t>
            </a:r>
            <a:endParaRPr lang="zh-CN" altLang="en-US" sz="1710" b="1" dirty="0">
              <a:solidFill>
                <a:srgbClr val="C00000"/>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98931" y="3054201"/>
            <a:ext cx="2470509" cy="618631"/>
          </a:xfrm>
          <a:prstGeom prst="rect">
            <a:avLst/>
          </a:prstGeom>
          <a:noFill/>
        </p:spPr>
        <p:txBody>
          <a:bodyPr wrap="square" rtlCol="0">
            <a:spAutoFit/>
          </a:bodyPr>
          <a:lstStyle/>
          <a:p>
            <a:pPr algn="ctr"/>
            <a:r>
              <a:rPr lang="zh-CN" altLang="en-US" sz="1710" b="1" dirty="0">
                <a:latin typeface="微软雅黑" panose="020B0503020204020204" pitchFamily="34" charset="-122"/>
                <a:ea typeface="微软雅黑" panose="020B0503020204020204" pitchFamily="34" charset="-122"/>
              </a:rPr>
              <a:t>英语竞赛</a:t>
            </a:r>
            <a:endParaRPr lang="en-US" altLang="zh-CN" sz="1710" b="1" dirty="0">
              <a:latin typeface="微软雅黑" panose="020B0503020204020204" pitchFamily="34" charset="-122"/>
              <a:ea typeface="微软雅黑" panose="020B0503020204020204" pitchFamily="34" charset="-122"/>
            </a:endParaRPr>
          </a:p>
          <a:p>
            <a:pPr algn="ctr"/>
            <a:r>
              <a:rPr lang="zh-CN" altLang="en-US" sz="1710" b="1" dirty="0">
                <a:latin typeface="微软雅黑" panose="020B0503020204020204" pitchFamily="34" charset="-122"/>
                <a:ea typeface="微软雅黑" panose="020B0503020204020204" pitchFamily="34" charset="-122"/>
              </a:rPr>
              <a:t>市级以上奖励</a:t>
            </a:r>
            <a:r>
              <a:rPr lang="en-US" altLang="zh-CN" sz="1710" b="1" dirty="0">
                <a:solidFill>
                  <a:srgbClr val="C00000"/>
                </a:solidFill>
                <a:latin typeface="微软雅黑" panose="020B0503020204020204" pitchFamily="34" charset="-122"/>
                <a:ea typeface="微软雅黑" panose="020B0503020204020204" pitchFamily="34" charset="-122"/>
              </a:rPr>
              <a:t>18</a:t>
            </a:r>
            <a:r>
              <a:rPr lang="zh-CN" altLang="en-US" sz="1710" b="1" dirty="0">
                <a:latin typeface="微软雅黑" panose="020B0503020204020204" pitchFamily="34" charset="-122"/>
                <a:ea typeface="微软雅黑" panose="020B0503020204020204" pitchFamily="34" charset="-122"/>
              </a:rPr>
              <a:t>人</a:t>
            </a:r>
            <a:endParaRPr lang="zh-CN" altLang="en-US" sz="1710" b="1" dirty="0">
              <a:latin typeface="微软雅黑" panose="020B0503020204020204" pitchFamily="34" charset="-122"/>
              <a:ea typeface="微软雅黑" panose="020B0503020204020204" pitchFamily="34" charset="-122"/>
            </a:endParaRPr>
          </a:p>
        </p:txBody>
      </p:sp>
      <p:grpSp>
        <p:nvGrpSpPr>
          <p:cNvPr id="33" name="组合 32"/>
          <p:cNvGrpSpPr/>
          <p:nvPr/>
        </p:nvGrpSpPr>
        <p:grpSpPr>
          <a:xfrm>
            <a:off x="2979144" y="1180958"/>
            <a:ext cx="2991567" cy="4184091"/>
            <a:chOff x="4850399" y="2991526"/>
            <a:chExt cx="3104185" cy="3109006"/>
          </a:xfrm>
        </p:grpSpPr>
        <p:sp>
          <p:nvSpPr>
            <p:cNvPr id="21" name="Freeform 30"/>
            <p:cNvSpPr/>
            <p:nvPr/>
          </p:nvSpPr>
          <p:spPr bwMode="auto">
            <a:xfrm>
              <a:off x="5886288" y="3517102"/>
              <a:ext cx="1223916" cy="2583430"/>
            </a:xfrm>
            <a:custGeom>
              <a:avLst/>
              <a:gdLst>
                <a:gd name="T0" fmla="*/ 626 w 626"/>
                <a:gd name="T1" fmla="*/ 1657 h 1758"/>
                <a:gd name="T2" fmla="*/ 230 w 626"/>
                <a:gd name="T3" fmla="*/ 1127 h 1758"/>
                <a:gd name="T4" fmla="*/ 306 w 626"/>
                <a:gd name="T5" fmla="*/ 272 h 1758"/>
                <a:gd name="T6" fmla="*/ 278 w 626"/>
                <a:gd name="T7" fmla="*/ 258 h 1758"/>
                <a:gd name="T8" fmla="*/ 152 w 626"/>
                <a:gd name="T9" fmla="*/ 723 h 1758"/>
                <a:gd name="T10" fmla="*/ 216 w 626"/>
                <a:gd name="T11" fmla="*/ 5 h 1758"/>
                <a:gd name="T12" fmla="*/ 169 w 626"/>
                <a:gd name="T13" fmla="*/ 0 h 1758"/>
                <a:gd name="T14" fmla="*/ 113 w 626"/>
                <a:gd name="T15" fmla="*/ 1030 h 1758"/>
                <a:gd name="T16" fmla="*/ 36 w 626"/>
                <a:gd name="T17" fmla="*/ 949 h 1758"/>
                <a:gd name="T18" fmla="*/ 0 w 626"/>
                <a:gd name="T19" fmla="*/ 988 h 1758"/>
                <a:gd name="T20" fmla="*/ 84 w 626"/>
                <a:gd name="T21" fmla="*/ 1075 h 1758"/>
                <a:gd name="T22" fmla="*/ 255 w 626"/>
                <a:gd name="T23" fmla="*/ 1642 h 1758"/>
                <a:gd name="T24" fmla="*/ 626 w 626"/>
                <a:gd name="T25" fmla="*/ 1657 h 1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6" h="1758">
                  <a:moveTo>
                    <a:pt x="626" y="1657"/>
                  </a:moveTo>
                  <a:cubicBezTo>
                    <a:pt x="626" y="1657"/>
                    <a:pt x="319" y="1621"/>
                    <a:pt x="230" y="1127"/>
                  </a:cubicBezTo>
                  <a:cubicBezTo>
                    <a:pt x="141" y="633"/>
                    <a:pt x="306" y="272"/>
                    <a:pt x="306" y="272"/>
                  </a:cubicBezTo>
                  <a:cubicBezTo>
                    <a:pt x="278" y="258"/>
                    <a:pt x="278" y="258"/>
                    <a:pt x="278" y="258"/>
                  </a:cubicBezTo>
                  <a:cubicBezTo>
                    <a:pt x="278" y="258"/>
                    <a:pt x="145" y="575"/>
                    <a:pt x="152" y="723"/>
                  </a:cubicBezTo>
                  <a:cubicBezTo>
                    <a:pt x="216" y="5"/>
                    <a:pt x="216" y="5"/>
                    <a:pt x="216" y="5"/>
                  </a:cubicBezTo>
                  <a:cubicBezTo>
                    <a:pt x="169" y="0"/>
                    <a:pt x="169" y="0"/>
                    <a:pt x="169" y="0"/>
                  </a:cubicBezTo>
                  <a:cubicBezTo>
                    <a:pt x="169" y="0"/>
                    <a:pt x="82" y="706"/>
                    <a:pt x="113" y="1030"/>
                  </a:cubicBezTo>
                  <a:cubicBezTo>
                    <a:pt x="36" y="949"/>
                    <a:pt x="36" y="949"/>
                    <a:pt x="36" y="949"/>
                  </a:cubicBezTo>
                  <a:cubicBezTo>
                    <a:pt x="0" y="988"/>
                    <a:pt x="0" y="988"/>
                    <a:pt x="0" y="988"/>
                  </a:cubicBezTo>
                  <a:cubicBezTo>
                    <a:pt x="84" y="1075"/>
                    <a:pt x="84" y="1075"/>
                    <a:pt x="84" y="1075"/>
                  </a:cubicBezTo>
                  <a:cubicBezTo>
                    <a:pt x="84" y="1075"/>
                    <a:pt x="136" y="1527"/>
                    <a:pt x="255" y="1642"/>
                  </a:cubicBezTo>
                  <a:cubicBezTo>
                    <a:pt x="373" y="1758"/>
                    <a:pt x="626" y="1657"/>
                    <a:pt x="626" y="1657"/>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86875" tIns="43438" rIns="86875" bIns="43438" numCol="1" anchor="t" anchorCtr="0" compatLnSpc="1"/>
            <a:lstStyle/>
            <a:p>
              <a:endParaRPr lang="en-US" sz="1710"/>
            </a:p>
          </p:txBody>
        </p:sp>
        <p:sp>
          <p:nvSpPr>
            <p:cNvPr id="22" name="Freeform 31"/>
            <p:cNvSpPr/>
            <p:nvPr/>
          </p:nvSpPr>
          <p:spPr bwMode="auto">
            <a:xfrm>
              <a:off x="4850399" y="4165575"/>
              <a:ext cx="1114234" cy="1184508"/>
            </a:xfrm>
            <a:custGeom>
              <a:avLst/>
              <a:gdLst>
                <a:gd name="T0" fmla="*/ 569 w 569"/>
                <a:gd name="T1" fmla="*/ 537 h 806"/>
                <a:gd name="T2" fmla="*/ 0 w 569"/>
                <a:gd name="T3" fmla="*/ 211 h 806"/>
                <a:gd name="T4" fmla="*/ 569 w 569"/>
                <a:gd name="T5" fmla="*/ 537 h 806"/>
              </a:gdLst>
              <a:ahLst/>
              <a:cxnLst>
                <a:cxn ang="0">
                  <a:pos x="T0" y="T1"/>
                </a:cxn>
                <a:cxn ang="0">
                  <a:pos x="T2" y="T3"/>
                </a:cxn>
                <a:cxn ang="0">
                  <a:pos x="T4" y="T5"/>
                </a:cxn>
              </a:cxnLst>
              <a:rect l="0" t="0" r="r" b="b"/>
              <a:pathLst>
                <a:path w="569" h="806">
                  <a:moveTo>
                    <a:pt x="569" y="537"/>
                  </a:moveTo>
                  <a:cubicBezTo>
                    <a:pt x="569" y="537"/>
                    <a:pt x="557" y="0"/>
                    <a:pt x="0" y="211"/>
                  </a:cubicBezTo>
                  <a:cubicBezTo>
                    <a:pt x="0" y="211"/>
                    <a:pt x="41" y="806"/>
                    <a:pt x="569" y="537"/>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86875" tIns="43438" rIns="86875" bIns="43438" numCol="1" anchor="t" anchorCtr="0" compatLnSpc="1"/>
            <a:lstStyle/>
            <a:p>
              <a:endParaRPr lang="en-US" sz="1710"/>
            </a:p>
          </p:txBody>
        </p:sp>
        <p:sp>
          <p:nvSpPr>
            <p:cNvPr id="23" name="Freeform 32"/>
            <p:cNvSpPr/>
            <p:nvPr/>
          </p:nvSpPr>
          <p:spPr bwMode="auto">
            <a:xfrm>
              <a:off x="6196184" y="3222937"/>
              <a:ext cx="1107270" cy="794902"/>
            </a:xfrm>
            <a:custGeom>
              <a:avLst/>
              <a:gdLst>
                <a:gd name="T0" fmla="*/ 114 w 566"/>
                <a:gd name="T1" fmla="*/ 511 h 541"/>
                <a:gd name="T2" fmla="*/ 518 w 566"/>
                <a:gd name="T3" fmla="*/ 95 h 541"/>
                <a:gd name="T4" fmla="*/ 114 w 566"/>
                <a:gd name="T5" fmla="*/ 511 h 541"/>
              </a:gdLst>
              <a:ahLst/>
              <a:cxnLst>
                <a:cxn ang="0">
                  <a:pos x="T0" y="T1"/>
                </a:cxn>
                <a:cxn ang="0">
                  <a:pos x="T2" y="T3"/>
                </a:cxn>
                <a:cxn ang="0">
                  <a:pos x="T4" y="T5"/>
                </a:cxn>
              </a:cxnLst>
              <a:rect l="0" t="0" r="r" b="b"/>
              <a:pathLst>
                <a:path w="566" h="541">
                  <a:moveTo>
                    <a:pt x="114" y="511"/>
                  </a:moveTo>
                  <a:cubicBezTo>
                    <a:pt x="114" y="511"/>
                    <a:pt x="566" y="541"/>
                    <a:pt x="518" y="95"/>
                  </a:cubicBezTo>
                  <a:cubicBezTo>
                    <a:pt x="518" y="95"/>
                    <a:pt x="0" y="0"/>
                    <a:pt x="114" y="511"/>
                  </a:cubicBezTo>
                  <a:close/>
                </a:path>
              </a:pathLst>
            </a:cu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86875" tIns="43438" rIns="86875" bIns="43438" numCol="1" anchor="t" anchorCtr="0" compatLnSpc="1"/>
            <a:lstStyle/>
            <a:p>
              <a:endParaRPr lang="en-US" sz="1710"/>
            </a:p>
          </p:txBody>
        </p:sp>
        <p:sp>
          <p:nvSpPr>
            <p:cNvPr id="24" name="Freeform 33"/>
            <p:cNvSpPr/>
            <p:nvPr/>
          </p:nvSpPr>
          <p:spPr bwMode="auto">
            <a:xfrm>
              <a:off x="5686074" y="2991526"/>
              <a:ext cx="1075932" cy="597484"/>
            </a:xfrm>
            <a:custGeom>
              <a:avLst/>
              <a:gdLst>
                <a:gd name="T0" fmla="*/ 293 w 550"/>
                <a:gd name="T1" fmla="*/ 407 h 407"/>
                <a:gd name="T2" fmla="*/ 321 w 550"/>
                <a:gd name="T3" fmla="*/ 0 h 407"/>
                <a:gd name="T4" fmla="*/ 293 w 550"/>
                <a:gd name="T5" fmla="*/ 407 h 407"/>
              </a:gdLst>
              <a:ahLst/>
              <a:cxnLst>
                <a:cxn ang="0">
                  <a:pos x="T0" y="T1"/>
                </a:cxn>
                <a:cxn ang="0">
                  <a:pos x="T2" y="T3"/>
                </a:cxn>
                <a:cxn ang="0">
                  <a:pos x="T4" y="T5"/>
                </a:cxn>
              </a:cxnLst>
              <a:rect l="0" t="0" r="r" b="b"/>
              <a:pathLst>
                <a:path w="550" h="407">
                  <a:moveTo>
                    <a:pt x="293" y="407"/>
                  </a:moveTo>
                  <a:cubicBezTo>
                    <a:pt x="293" y="407"/>
                    <a:pt x="550" y="241"/>
                    <a:pt x="321" y="0"/>
                  </a:cubicBezTo>
                  <a:cubicBezTo>
                    <a:pt x="321" y="0"/>
                    <a:pt x="0" y="185"/>
                    <a:pt x="293" y="407"/>
                  </a:cubicBezTo>
                  <a:close/>
                </a:path>
              </a:pathLst>
            </a:cu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86875" tIns="43438" rIns="86875" bIns="43438" numCol="1" anchor="t" anchorCtr="0" compatLnSpc="1"/>
            <a:lstStyle/>
            <a:p>
              <a:endParaRPr lang="en-US" sz="1710"/>
            </a:p>
          </p:txBody>
        </p:sp>
        <p:sp>
          <p:nvSpPr>
            <p:cNvPr id="26" name="Freeform 34"/>
            <p:cNvSpPr/>
            <p:nvPr/>
          </p:nvSpPr>
          <p:spPr bwMode="auto">
            <a:xfrm>
              <a:off x="5280423" y="3451732"/>
              <a:ext cx="1027184" cy="534728"/>
            </a:xfrm>
            <a:custGeom>
              <a:avLst/>
              <a:gdLst>
                <a:gd name="T0" fmla="*/ 366 w 525"/>
                <a:gd name="T1" fmla="*/ 364 h 364"/>
                <a:gd name="T2" fmla="*/ 183 w 525"/>
                <a:gd name="T3" fmla="*/ 0 h 364"/>
                <a:gd name="T4" fmla="*/ 366 w 525"/>
                <a:gd name="T5" fmla="*/ 364 h 364"/>
              </a:gdLst>
              <a:ahLst/>
              <a:cxnLst>
                <a:cxn ang="0">
                  <a:pos x="T0" y="T1"/>
                </a:cxn>
                <a:cxn ang="0">
                  <a:pos x="T2" y="T3"/>
                </a:cxn>
                <a:cxn ang="0">
                  <a:pos x="T4" y="T5"/>
                </a:cxn>
              </a:cxnLst>
              <a:rect l="0" t="0" r="r" b="b"/>
              <a:pathLst>
                <a:path w="525" h="364">
                  <a:moveTo>
                    <a:pt x="366" y="364"/>
                  </a:moveTo>
                  <a:cubicBezTo>
                    <a:pt x="366" y="364"/>
                    <a:pt x="525" y="104"/>
                    <a:pt x="183" y="0"/>
                  </a:cubicBezTo>
                  <a:cubicBezTo>
                    <a:pt x="183" y="0"/>
                    <a:pt x="0" y="322"/>
                    <a:pt x="366" y="364"/>
                  </a:cubicBezTo>
                  <a:close/>
                </a:path>
              </a:pathLst>
            </a:cu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86875" tIns="43438" rIns="86875" bIns="43438" numCol="1" anchor="t" anchorCtr="0" compatLnSpc="1"/>
            <a:lstStyle/>
            <a:p>
              <a:endParaRPr lang="en-US" sz="1710"/>
            </a:p>
          </p:txBody>
        </p:sp>
        <p:sp>
          <p:nvSpPr>
            <p:cNvPr id="27" name="Freeform 35"/>
            <p:cNvSpPr/>
            <p:nvPr/>
          </p:nvSpPr>
          <p:spPr bwMode="auto">
            <a:xfrm>
              <a:off x="6203148" y="4182571"/>
              <a:ext cx="1751436" cy="1039386"/>
            </a:xfrm>
            <a:custGeom>
              <a:avLst/>
              <a:gdLst>
                <a:gd name="T0" fmla="*/ 221 w 895"/>
                <a:gd name="T1" fmla="*/ 702 h 707"/>
                <a:gd name="T2" fmla="*/ 738 w 895"/>
                <a:gd name="T3" fmla="*/ 71 h 707"/>
                <a:gd name="T4" fmla="*/ 221 w 895"/>
                <a:gd name="T5" fmla="*/ 702 h 707"/>
              </a:gdLst>
              <a:ahLst/>
              <a:cxnLst>
                <a:cxn ang="0">
                  <a:pos x="T0" y="T1"/>
                </a:cxn>
                <a:cxn ang="0">
                  <a:pos x="T2" y="T3"/>
                </a:cxn>
                <a:cxn ang="0">
                  <a:pos x="T4" y="T5"/>
                </a:cxn>
              </a:cxnLst>
              <a:rect l="0" t="0" r="r" b="b"/>
              <a:pathLst>
                <a:path w="895" h="707">
                  <a:moveTo>
                    <a:pt x="221" y="702"/>
                  </a:moveTo>
                  <a:cubicBezTo>
                    <a:pt x="221" y="702"/>
                    <a:pt x="895" y="707"/>
                    <a:pt x="738" y="71"/>
                  </a:cubicBezTo>
                  <a:cubicBezTo>
                    <a:pt x="738" y="71"/>
                    <a:pt x="0" y="0"/>
                    <a:pt x="221" y="702"/>
                  </a:cubicBezTo>
                  <a:close/>
                </a:path>
              </a:pathLst>
            </a:cu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86875" tIns="43438" rIns="86875" bIns="43438" numCol="1" anchor="t" anchorCtr="0" compatLnSpc="1"/>
            <a:lstStyle/>
            <a:p>
              <a:endParaRPr lang="en-US" sz="1710"/>
            </a:p>
          </p:txBody>
        </p:sp>
        <p:sp>
          <p:nvSpPr>
            <p:cNvPr id="28" name="Freeform 36"/>
            <p:cNvSpPr/>
            <p:nvPr/>
          </p:nvSpPr>
          <p:spPr bwMode="auto">
            <a:xfrm>
              <a:off x="6419031" y="5001006"/>
              <a:ext cx="395205" cy="836739"/>
            </a:xfrm>
            <a:custGeom>
              <a:avLst/>
              <a:gdLst>
                <a:gd name="T0" fmla="*/ 163 w 202"/>
                <a:gd name="T1" fmla="*/ 142 h 569"/>
                <a:gd name="T2" fmla="*/ 68 w 202"/>
                <a:gd name="T3" fmla="*/ 429 h 569"/>
                <a:gd name="T4" fmla="*/ 0 w 202"/>
                <a:gd name="T5" fmla="*/ 411 h 569"/>
                <a:gd name="T6" fmla="*/ 117 w 202"/>
                <a:gd name="T7" fmla="*/ 113 h 569"/>
                <a:gd name="T8" fmla="*/ 163 w 202"/>
                <a:gd name="T9" fmla="*/ 142 h 569"/>
              </a:gdLst>
              <a:ahLst/>
              <a:cxnLst>
                <a:cxn ang="0">
                  <a:pos x="T0" y="T1"/>
                </a:cxn>
                <a:cxn ang="0">
                  <a:pos x="T2" y="T3"/>
                </a:cxn>
                <a:cxn ang="0">
                  <a:pos x="T4" y="T5"/>
                </a:cxn>
                <a:cxn ang="0">
                  <a:pos x="T6" y="T7"/>
                </a:cxn>
                <a:cxn ang="0">
                  <a:pos x="T8" y="T9"/>
                </a:cxn>
              </a:cxnLst>
              <a:rect l="0" t="0" r="r" b="b"/>
              <a:pathLst>
                <a:path w="202" h="569">
                  <a:moveTo>
                    <a:pt x="163" y="142"/>
                  </a:moveTo>
                  <a:cubicBezTo>
                    <a:pt x="163" y="142"/>
                    <a:pt x="67" y="289"/>
                    <a:pt x="68" y="429"/>
                  </a:cubicBezTo>
                  <a:cubicBezTo>
                    <a:pt x="69" y="569"/>
                    <a:pt x="0" y="411"/>
                    <a:pt x="0" y="411"/>
                  </a:cubicBezTo>
                  <a:cubicBezTo>
                    <a:pt x="0" y="411"/>
                    <a:pt x="33" y="227"/>
                    <a:pt x="117" y="113"/>
                  </a:cubicBezTo>
                  <a:cubicBezTo>
                    <a:pt x="202" y="0"/>
                    <a:pt x="187" y="46"/>
                    <a:pt x="163" y="142"/>
                  </a:cubicBezTo>
                  <a:close/>
                </a:path>
              </a:pathLst>
            </a:custGeom>
            <a:solidFill>
              <a:srgbClr val="3A3236"/>
            </a:solidFill>
            <a:ln>
              <a:noFill/>
            </a:ln>
            <a:extLst>
              <a:ext uri="{91240B29-F687-4F45-9708-019B960494DF}">
                <a14:hiddenLine xmlns:a14="http://schemas.microsoft.com/office/drawing/2010/main" w="9525">
                  <a:solidFill>
                    <a:srgbClr val="000000"/>
                  </a:solidFill>
                  <a:round/>
                </a14:hiddenLine>
              </a:ext>
            </a:extLst>
          </p:spPr>
          <p:txBody>
            <a:bodyPr vert="horz" wrap="square" lIns="86875" tIns="43438" rIns="86875" bIns="43438" numCol="1" anchor="t" anchorCtr="0" compatLnSpc="1"/>
            <a:lstStyle/>
            <a:p>
              <a:endParaRPr lang="en-US" sz="1710"/>
            </a:p>
          </p:txBody>
        </p:sp>
        <p:sp>
          <p:nvSpPr>
            <p:cNvPr id="29" name="Freeform 37"/>
            <p:cNvSpPr/>
            <p:nvPr/>
          </p:nvSpPr>
          <p:spPr bwMode="auto">
            <a:xfrm>
              <a:off x="5964632" y="3953775"/>
              <a:ext cx="210660" cy="277170"/>
            </a:xfrm>
            <a:custGeom>
              <a:avLst/>
              <a:gdLst>
                <a:gd name="T0" fmla="*/ 0 w 121"/>
                <a:gd name="T1" fmla="*/ 21 h 212"/>
                <a:gd name="T2" fmla="*/ 100 w 121"/>
                <a:gd name="T3" fmla="*/ 212 h 212"/>
                <a:gd name="T4" fmla="*/ 121 w 121"/>
                <a:gd name="T5" fmla="*/ 162 h 212"/>
                <a:gd name="T6" fmla="*/ 23 w 121"/>
                <a:gd name="T7" fmla="*/ 0 h 212"/>
                <a:gd name="T8" fmla="*/ 0 w 121"/>
                <a:gd name="T9" fmla="*/ 21 h 212"/>
              </a:gdLst>
              <a:ahLst/>
              <a:cxnLst>
                <a:cxn ang="0">
                  <a:pos x="T0" y="T1"/>
                </a:cxn>
                <a:cxn ang="0">
                  <a:pos x="T2" y="T3"/>
                </a:cxn>
                <a:cxn ang="0">
                  <a:pos x="T4" y="T5"/>
                </a:cxn>
                <a:cxn ang="0">
                  <a:pos x="T6" y="T7"/>
                </a:cxn>
                <a:cxn ang="0">
                  <a:pos x="T8" y="T9"/>
                </a:cxn>
              </a:cxnLst>
              <a:rect l="0" t="0" r="r" b="b"/>
              <a:pathLst>
                <a:path w="121" h="212">
                  <a:moveTo>
                    <a:pt x="0" y="21"/>
                  </a:moveTo>
                  <a:lnTo>
                    <a:pt x="100" y="212"/>
                  </a:lnTo>
                  <a:lnTo>
                    <a:pt x="121" y="162"/>
                  </a:lnTo>
                  <a:lnTo>
                    <a:pt x="23" y="0"/>
                  </a:lnTo>
                  <a:lnTo>
                    <a:pt x="0" y="21"/>
                  </a:lnTo>
                  <a:close/>
                </a:path>
              </a:pathLst>
            </a:custGeom>
            <a:solidFill>
              <a:srgbClr val="3A3236"/>
            </a:solidFill>
            <a:ln>
              <a:noFill/>
            </a:ln>
            <a:extLst>
              <a:ext uri="{91240B29-F687-4F45-9708-019B960494DF}">
                <a14:hiddenLine xmlns:a14="http://schemas.microsoft.com/office/drawing/2010/main" w="9525">
                  <a:solidFill>
                    <a:srgbClr val="000000"/>
                  </a:solidFill>
                  <a:round/>
                </a14:hiddenLine>
              </a:ext>
            </a:extLst>
          </p:spPr>
          <p:txBody>
            <a:bodyPr vert="horz" wrap="square" lIns="86875" tIns="43438" rIns="86875" bIns="43438" numCol="1" anchor="t" anchorCtr="0" compatLnSpc="1"/>
            <a:lstStyle/>
            <a:p>
              <a:endParaRPr lang="en-US" sz="1710"/>
            </a:p>
          </p:txBody>
        </p:sp>
      </p:grpSp>
      <p:sp>
        <p:nvSpPr>
          <p:cNvPr id="34" name="TextBox 33"/>
          <p:cNvSpPr txBox="1"/>
          <p:nvPr/>
        </p:nvSpPr>
        <p:spPr>
          <a:xfrm>
            <a:off x="5739949" y="3054201"/>
            <a:ext cx="2823439" cy="355482"/>
          </a:xfrm>
          <a:prstGeom prst="rect">
            <a:avLst/>
          </a:prstGeom>
          <a:noFill/>
        </p:spPr>
        <p:txBody>
          <a:bodyPr wrap="square" rtlCol="0">
            <a:spAutoFit/>
          </a:bodyPr>
          <a:lstStyle/>
          <a:p>
            <a:r>
              <a:rPr lang="zh-CN" altLang="en-US" sz="1710" b="1" dirty="0">
                <a:latin typeface="微软雅黑" panose="020B0503020204020204" pitchFamily="34" charset="-122"/>
                <a:ea typeface="微软雅黑" panose="020B0503020204020204" pitchFamily="34" charset="-122"/>
              </a:rPr>
              <a:t>英语统考稳居学校</a:t>
            </a:r>
            <a:r>
              <a:rPr lang="zh-CN" altLang="en-US" sz="1710" b="1" dirty="0">
                <a:solidFill>
                  <a:srgbClr val="C00000"/>
                </a:solidFill>
                <a:latin typeface="微软雅黑" panose="020B0503020204020204" pitchFamily="34" charset="-122"/>
                <a:ea typeface="微软雅黑" panose="020B0503020204020204" pitchFamily="34" charset="-122"/>
              </a:rPr>
              <a:t>前三名</a:t>
            </a:r>
            <a:endParaRPr lang="zh-CN" altLang="en-US" sz="171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59655"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40451" y="311501"/>
            <a:ext cx="5343034" cy="428989"/>
          </a:xfrm>
          <a:prstGeom prst="rect">
            <a:avLst/>
          </a:prstGeom>
        </p:spPr>
        <p:txBody>
          <a:bodyPr wrap="squar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以德育人</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促学正风</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夯筑学风建设成效</a:t>
            </a:r>
            <a:endParaRPr lang="zh-CN" altLang="en-US" sz="2350" b="1" dirty="0">
              <a:latin typeface="微软雅黑" panose="020B0503020204020204" pitchFamily="34" charset="-122"/>
              <a:ea typeface="微软雅黑" panose="020B0503020204020204" pitchFamily="34" charset="-122"/>
            </a:endParaRPr>
          </a:p>
        </p:txBody>
      </p:sp>
      <p:grpSp>
        <p:nvGrpSpPr>
          <p:cNvPr id="3" name="组合 42"/>
          <p:cNvGrpSpPr/>
          <p:nvPr/>
        </p:nvGrpSpPr>
        <p:grpSpPr bwMode="auto">
          <a:xfrm>
            <a:off x="480342" y="274078"/>
            <a:ext cx="667106" cy="562942"/>
            <a:chOff x="11022508" y="177273"/>
            <a:chExt cx="934777" cy="789193"/>
          </a:xfrm>
        </p:grpSpPr>
        <p:sp>
          <p:nvSpPr>
            <p:cNvPr id="31" name="Freeform 5"/>
            <p:cNvSpPr>
              <a:spLocks noChangeArrowheads="1"/>
            </p:cNvSpPr>
            <p:nvPr/>
          </p:nvSpPr>
          <p:spPr bwMode="auto">
            <a:xfrm>
              <a:off x="11294730" y="177273"/>
              <a:ext cx="454268" cy="719926"/>
            </a:xfrm>
            <a:custGeom>
              <a:avLst/>
              <a:gdLst>
                <a:gd name="T0" fmla="*/ 15 w 164"/>
                <a:gd name="T1" fmla="*/ 164 h 262"/>
                <a:gd name="T2" fmla="*/ 3 w 164"/>
                <a:gd name="T3" fmla="*/ 98 h 262"/>
                <a:gd name="T4" fmla="*/ 22 w 164"/>
                <a:gd name="T5" fmla="*/ 62 h 262"/>
                <a:gd name="T6" fmla="*/ 67 w 164"/>
                <a:gd name="T7" fmla="*/ 21 h 262"/>
                <a:gd name="T8" fmla="*/ 108 w 164"/>
                <a:gd name="T9" fmla="*/ 13 h 262"/>
                <a:gd name="T10" fmla="*/ 160 w 164"/>
                <a:gd name="T11" fmla="*/ 74 h 262"/>
                <a:gd name="T12" fmla="*/ 155 w 164"/>
                <a:gd name="T13" fmla="*/ 164 h 262"/>
                <a:gd name="T14" fmla="*/ 151 w 164"/>
                <a:gd name="T15" fmla="*/ 210 h 262"/>
                <a:gd name="T16" fmla="*/ 96 w 164"/>
                <a:gd name="T17" fmla="*/ 262 h 262"/>
                <a:gd name="T18" fmla="*/ 15 w 164"/>
                <a:gd name="T19" fmla="*/ 164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4"/>
                <a:gd name="T31" fmla="*/ 0 h 262"/>
                <a:gd name="T32" fmla="*/ 164 w 164"/>
                <a:gd name="T33" fmla="*/ 262 h 2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4" h="262">
                  <a:moveTo>
                    <a:pt x="15" y="164"/>
                  </a:moveTo>
                  <a:cubicBezTo>
                    <a:pt x="15" y="164"/>
                    <a:pt x="0" y="122"/>
                    <a:pt x="3" y="98"/>
                  </a:cubicBezTo>
                  <a:cubicBezTo>
                    <a:pt x="6" y="74"/>
                    <a:pt x="13" y="74"/>
                    <a:pt x="22" y="62"/>
                  </a:cubicBezTo>
                  <a:cubicBezTo>
                    <a:pt x="31" y="51"/>
                    <a:pt x="56" y="37"/>
                    <a:pt x="67" y="21"/>
                  </a:cubicBezTo>
                  <a:cubicBezTo>
                    <a:pt x="77" y="6"/>
                    <a:pt x="91" y="0"/>
                    <a:pt x="108" y="13"/>
                  </a:cubicBezTo>
                  <a:cubicBezTo>
                    <a:pt x="125" y="25"/>
                    <a:pt x="155" y="51"/>
                    <a:pt x="160" y="74"/>
                  </a:cubicBezTo>
                  <a:cubicBezTo>
                    <a:pt x="164" y="97"/>
                    <a:pt x="153" y="143"/>
                    <a:pt x="155" y="164"/>
                  </a:cubicBezTo>
                  <a:cubicBezTo>
                    <a:pt x="157" y="185"/>
                    <a:pt x="157" y="190"/>
                    <a:pt x="151" y="210"/>
                  </a:cubicBezTo>
                  <a:cubicBezTo>
                    <a:pt x="145" y="229"/>
                    <a:pt x="112" y="262"/>
                    <a:pt x="96" y="262"/>
                  </a:cubicBezTo>
                  <a:cubicBezTo>
                    <a:pt x="79" y="262"/>
                    <a:pt x="14" y="199"/>
                    <a:pt x="15" y="164"/>
                  </a:cubicBezTo>
                  <a:close/>
                </a:path>
              </a:pathLst>
            </a:custGeom>
            <a:solidFill>
              <a:srgbClr val="C00000"/>
            </a:solidFill>
            <a:ln w="9525">
              <a:noFill/>
              <a:round/>
            </a:ln>
          </p:spPr>
          <p:txBody>
            <a:bodyPr/>
            <a:lstStyle/>
            <a:p>
              <a:endParaRPr lang="zh-CN" altLang="en-US"/>
            </a:p>
          </p:txBody>
        </p:sp>
        <p:sp>
          <p:nvSpPr>
            <p:cNvPr id="32" name="矩形 14"/>
            <p:cNvSpPr>
              <a:spLocks noChangeArrowheads="1"/>
            </p:cNvSpPr>
            <p:nvPr/>
          </p:nvSpPr>
          <p:spPr bwMode="auto">
            <a:xfrm>
              <a:off x="11022508" y="192587"/>
              <a:ext cx="934777" cy="773879"/>
            </a:xfrm>
            <a:prstGeom prst="rect">
              <a:avLst/>
            </a:prstGeom>
            <a:noFill/>
            <a:ln w="9525">
              <a:noFill/>
              <a:miter lim="800000"/>
            </a:ln>
          </p:spPr>
          <p:txBody>
            <a:bodyPr vert="eaVert">
              <a:spAutoFit/>
            </a:bodyPr>
            <a:lstStyle/>
            <a:p>
              <a:r>
                <a:rPr lang="zh-CN" altLang="en-US" sz="3135" b="1" dirty="0">
                  <a:latin typeface="方正字迹-邢体草书简体" panose="02010600030101010101" pitchFamily="66" charset="-122"/>
                  <a:ea typeface="方正字迹-邢体草书简体" panose="02010600030101010101" pitchFamily="66" charset="-122"/>
                </a:rPr>
                <a:t>叁</a:t>
              </a:r>
              <a:endParaRPr lang="zh-CN" altLang="en-US" sz="3135" b="1" dirty="0">
                <a:latin typeface="方正字迹-邢体草书简体" panose="02010600030101010101" pitchFamily="66" charset="-122"/>
                <a:ea typeface="方正字迹-邢体草书简体" panose="02010600030101010101" pitchFamily="66" charset="-122"/>
              </a:endParaRPr>
            </a:p>
          </p:txBody>
        </p:sp>
      </p:grpSp>
      <p:grpSp>
        <p:nvGrpSpPr>
          <p:cNvPr id="30" name="组合 29"/>
          <p:cNvGrpSpPr/>
          <p:nvPr/>
        </p:nvGrpSpPr>
        <p:grpSpPr>
          <a:xfrm>
            <a:off x="3594119" y="1373733"/>
            <a:ext cx="1998026" cy="1869194"/>
            <a:chOff x="802395" y="1851691"/>
            <a:chExt cx="1638456" cy="1532808"/>
          </a:xfrm>
        </p:grpSpPr>
        <p:sp>
          <p:nvSpPr>
            <p:cNvPr id="33" name="Oval 19"/>
            <p:cNvSpPr/>
            <p:nvPr/>
          </p:nvSpPr>
          <p:spPr bwMode="auto">
            <a:xfrm flipH="1">
              <a:off x="909552" y="1851691"/>
              <a:ext cx="1526381" cy="1526853"/>
            </a:xfrm>
            <a:prstGeom prst="ellipse">
              <a:avLst/>
            </a:prstGeom>
            <a:noFill/>
            <a:ln w="12700">
              <a:solidFill>
                <a:srgbClr val="DE07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grpSp>
          <p:nvGrpSpPr>
            <p:cNvPr id="35" name="Group 4"/>
            <p:cNvGrpSpPr/>
            <p:nvPr/>
          </p:nvGrpSpPr>
          <p:grpSpPr bwMode="auto">
            <a:xfrm>
              <a:off x="802395" y="2895001"/>
              <a:ext cx="489347" cy="489498"/>
              <a:chOff x="1049573" y="3162249"/>
              <a:chExt cx="652416" cy="652416"/>
            </a:xfrm>
          </p:grpSpPr>
          <p:sp>
            <p:nvSpPr>
              <p:cNvPr id="37" name="Oval 20"/>
              <p:cNvSpPr/>
              <p:nvPr/>
            </p:nvSpPr>
            <p:spPr>
              <a:xfrm flipH="1">
                <a:off x="1049573" y="3162249"/>
                <a:ext cx="652416" cy="652416"/>
              </a:xfrm>
              <a:prstGeom prst="ellipse">
                <a:avLst/>
              </a:prstGeom>
              <a:solidFill>
                <a:srgbClr val="DE071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sp>
            <p:nvSpPr>
              <p:cNvPr id="38" name="Text Box 7"/>
              <p:cNvSpPr txBox="1">
                <a:spLocks noChangeArrowheads="1"/>
              </p:cNvSpPr>
              <p:nvPr/>
            </p:nvSpPr>
            <p:spPr bwMode="auto">
              <a:xfrm flipH="1">
                <a:off x="1124661" y="3328436"/>
                <a:ext cx="453224" cy="335553"/>
              </a:xfrm>
              <a:prstGeom prst="rect">
                <a:avLst/>
              </a:prstGeom>
              <a:noFill/>
              <a:ln w="9525">
                <a:noFill/>
                <a:miter lim="800000"/>
              </a:ln>
            </p:spPr>
            <p:txBody>
              <a:bodyPr wrap="none" lIns="43438" tIns="21719" rIns="43438" bIns="21719">
                <a:spAutoFit/>
              </a:bodyPr>
              <a:lstStyle/>
              <a:p>
                <a:pPr algn="ctr" defTabSz="775335">
                  <a:defRPr/>
                </a:pPr>
                <a:r>
                  <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1</a:t>
                </a:r>
                <a:r>
                  <a:rPr lang="zh-CN" altLang="en-US"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个</a:t>
                </a:r>
                <a:endPar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endParaRPr>
              </a:p>
            </p:txBody>
          </p:sp>
        </p:grpSp>
        <p:sp>
          <p:nvSpPr>
            <p:cNvPr id="36" name="矩形 35"/>
            <p:cNvSpPr/>
            <p:nvPr/>
          </p:nvSpPr>
          <p:spPr>
            <a:xfrm>
              <a:off x="964379" y="2417862"/>
              <a:ext cx="1476472" cy="302866"/>
            </a:xfrm>
            <a:prstGeom prst="rect">
              <a:avLst/>
            </a:prstGeom>
          </p:spPr>
          <p:txBody>
            <a:bodyPr wrap="none">
              <a:spAutoFit/>
            </a:bodyPr>
            <a:lstStyle/>
            <a:p>
              <a:pPr algn="ctr"/>
              <a:r>
                <a:rPr lang="zh-CN" altLang="en-US" b="1" dirty="0" smtClean="0">
                  <a:latin typeface="微软雅黑" panose="020B0503020204020204" pitchFamily="34" charset="-122"/>
                  <a:ea typeface="微软雅黑" panose="020B0503020204020204" pitchFamily="34" charset="-122"/>
                  <a:cs typeface="Times New Roman" panose="02020603050405020304" pitchFamily="18" charset="0"/>
                </a:rPr>
                <a:t>优良学风示范班</a:t>
              </a:r>
              <a:endParaRPr lang="zh-CN" altLang="en-US" b="1" dirty="0"/>
            </a:p>
          </p:txBody>
        </p:sp>
      </p:grpSp>
      <p:grpSp>
        <p:nvGrpSpPr>
          <p:cNvPr id="39" name="组合 38"/>
          <p:cNvGrpSpPr/>
          <p:nvPr/>
        </p:nvGrpSpPr>
        <p:grpSpPr>
          <a:xfrm>
            <a:off x="403010" y="1373733"/>
            <a:ext cx="1992028" cy="1869194"/>
            <a:chOff x="2777643" y="1851691"/>
            <a:chExt cx="1633537" cy="1532808"/>
          </a:xfrm>
        </p:grpSpPr>
        <p:sp>
          <p:nvSpPr>
            <p:cNvPr id="40" name="Oval 24"/>
            <p:cNvSpPr/>
            <p:nvPr/>
          </p:nvSpPr>
          <p:spPr bwMode="auto">
            <a:xfrm flipH="1">
              <a:off x="2884799" y="1851691"/>
              <a:ext cx="1526381" cy="1526853"/>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grpSp>
          <p:nvGrpSpPr>
            <p:cNvPr id="41" name="Group 14"/>
            <p:cNvGrpSpPr/>
            <p:nvPr/>
          </p:nvGrpSpPr>
          <p:grpSpPr bwMode="auto">
            <a:xfrm>
              <a:off x="2777643" y="2895001"/>
              <a:ext cx="489347" cy="489498"/>
              <a:chOff x="3683778" y="3162249"/>
              <a:chExt cx="652416" cy="652416"/>
            </a:xfrm>
          </p:grpSpPr>
          <p:sp>
            <p:nvSpPr>
              <p:cNvPr id="43" name="Oval 25"/>
              <p:cNvSpPr/>
              <p:nvPr/>
            </p:nvSpPr>
            <p:spPr>
              <a:xfrm flipH="1">
                <a:off x="3683778" y="3162249"/>
                <a:ext cx="652416" cy="652416"/>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sp>
            <p:nvSpPr>
              <p:cNvPr id="44" name="Text Box 7"/>
              <p:cNvSpPr txBox="1">
                <a:spLocks noChangeArrowheads="1"/>
              </p:cNvSpPr>
              <p:nvPr/>
            </p:nvSpPr>
            <p:spPr bwMode="auto">
              <a:xfrm flipH="1">
                <a:off x="3766563" y="3313600"/>
                <a:ext cx="453224" cy="335553"/>
              </a:xfrm>
              <a:prstGeom prst="rect">
                <a:avLst/>
              </a:prstGeom>
              <a:noFill/>
              <a:ln w="9525">
                <a:noFill/>
                <a:miter lim="800000"/>
              </a:ln>
            </p:spPr>
            <p:txBody>
              <a:bodyPr wrap="none" lIns="43438" tIns="21719" rIns="43438" bIns="21719">
                <a:spAutoFit/>
              </a:bodyPr>
              <a:lstStyle/>
              <a:p>
                <a:pPr algn="ctr" defTabSz="775335">
                  <a:defRPr/>
                </a:pPr>
                <a:r>
                  <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3</a:t>
                </a:r>
                <a:r>
                  <a:rPr lang="zh-CN" altLang="en-US"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个</a:t>
                </a:r>
                <a:endPar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endParaRPr>
              </a:p>
            </p:txBody>
          </p:sp>
        </p:grpSp>
        <p:sp>
          <p:nvSpPr>
            <p:cNvPr id="42" name="矩形 41"/>
            <p:cNvSpPr/>
            <p:nvPr/>
          </p:nvSpPr>
          <p:spPr>
            <a:xfrm>
              <a:off x="3218594" y="2373337"/>
              <a:ext cx="1097889" cy="302866"/>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Times New Roman" panose="02020603050405020304" pitchFamily="18" charset="0"/>
                </a:rPr>
                <a:t>优良学风班</a:t>
              </a:r>
              <a:endParaRPr lang="zh-CN" altLang="en-US" b="1" dirty="0"/>
            </a:p>
          </p:txBody>
        </p:sp>
      </p:grpSp>
      <p:grpSp>
        <p:nvGrpSpPr>
          <p:cNvPr id="45" name="组合 44"/>
          <p:cNvGrpSpPr/>
          <p:nvPr/>
        </p:nvGrpSpPr>
        <p:grpSpPr>
          <a:xfrm>
            <a:off x="4961530" y="2826176"/>
            <a:ext cx="1990576" cy="1869193"/>
            <a:chOff x="6728136" y="1851691"/>
            <a:chExt cx="1632347" cy="1532808"/>
          </a:xfrm>
        </p:grpSpPr>
        <p:sp>
          <p:nvSpPr>
            <p:cNvPr id="46" name="Oval 3"/>
            <p:cNvSpPr/>
            <p:nvPr/>
          </p:nvSpPr>
          <p:spPr bwMode="auto">
            <a:xfrm flipH="1">
              <a:off x="6834102" y="1851691"/>
              <a:ext cx="1526381" cy="1526853"/>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grpSp>
          <p:nvGrpSpPr>
            <p:cNvPr id="47" name="Group 16"/>
            <p:cNvGrpSpPr/>
            <p:nvPr/>
          </p:nvGrpSpPr>
          <p:grpSpPr bwMode="auto">
            <a:xfrm>
              <a:off x="6728136" y="2895001"/>
              <a:ext cx="489347" cy="489498"/>
              <a:chOff x="8949629" y="3162249"/>
              <a:chExt cx="652416" cy="652416"/>
            </a:xfrm>
          </p:grpSpPr>
          <p:sp>
            <p:nvSpPr>
              <p:cNvPr id="49" name="Oval 5"/>
              <p:cNvSpPr/>
              <p:nvPr/>
            </p:nvSpPr>
            <p:spPr>
              <a:xfrm flipH="1">
                <a:off x="8949629" y="3162249"/>
                <a:ext cx="652416" cy="652416"/>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sp>
            <p:nvSpPr>
              <p:cNvPr id="50" name="Text Box 7"/>
              <p:cNvSpPr txBox="1">
                <a:spLocks noChangeArrowheads="1"/>
              </p:cNvSpPr>
              <p:nvPr/>
            </p:nvSpPr>
            <p:spPr bwMode="auto">
              <a:xfrm flipH="1">
                <a:off x="9032414" y="3328436"/>
                <a:ext cx="453224" cy="335553"/>
              </a:xfrm>
              <a:prstGeom prst="rect">
                <a:avLst/>
              </a:prstGeom>
              <a:noFill/>
              <a:ln w="9525">
                <a:noFill/>
                <a:miter lim="800000"/>
              </a:ln>
            </p:spPr>
            <p:txBody>
              <a:bodyPr wrap="none" lIns="43438" tIns="21719" rIns="43438" bIns="21719">
                <a:spAutoFit/>
              </a:bodyPr>
              <a:lstStyle/>
              <a:p>
                <a:pPr algn="ctr" defTabSz="775335">
                  <a:defRPr/>
                </a:pPr>
                <a:r>
                  <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5</a:t>
                </a:r>
                <a:r>
                  <a:rPr lang="zh-CN" altLang="en-US"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个</a:t>
                </a:r>
                <a:endPar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endParaRPr>
              </a:p>
            </p:txBody>
          </p:sp>
        </p:grpSp>
        <p:sp>
          <p:nvSpPr>
            <p:cNvPr id="48" name="矩形 47"/>
            <p:cNvSpPr/>
            <p:nvPr/>
          </p:nvSpPr>
          <p:spPr>
            <a:xfrm>
              <a:off x="7152528" y="2417862"/>
              <a:ext cx="1097889" cy="302866"/>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Times New Roman" panose="02020603050405020304" pitchFamily="18" charset="0"/>
                </a:rPr>
                <a:t>学习型标兵</a:t>
              </a:r>
              <a:endParaRPr lang="zh-CN" altLang="en-US" b="1" dirty="0"/>
            </a:p>
          </p:txBody>
        </p:sp>
      </p:grpSp>
      <p:grpSp>
        <p:nvGrpSpPr>
          <p:cNvPr id="51" name="组合 50"/>
          <p:cNvGrpSpPr/>
          <p:nvPr/>
        </p:nvGrpSpPr>
        <p:grpSpPr>
          <a:xfrm>
            <a:off x="1853224" y="2826176"/>
            <a:ext cx="1992028" cy="1869193"/>
            <a:chOff x="4758843" y="1851691"/>
            <a:chExt cx="1633537" cy="1532808"/>
          </a:xfrm>
        </p:grpSpPr>
        <p:sp>
          <p:nvSpPr>
            <p:cNvPr id="52" name="Oval 11"/>
            <p:cNvSpPr/>
            <p:nvPr/>
          </p:nvSpPr>
          <p:spPr bwMode="auto">
            <a:xfrm flipH="1">
              <a:off x="4865999" y="1851691"/>
              <a:ext cx="1526381" cy="1526853"/>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grpSp>
          <p:nvGrpSpPr>
            <p:cNvPr id="53" name="Group 15"/>
            <p:cNvGrpSpPr/>
            <p:nvPr/>
          </p:nvGrpSpPr>
          <p:grpSpPr bwMode="auto">
            <a:xfrm>
              <a:off x="4758843" y="2895001"/>
              <a:ext cx="489347" cy="489498"/>
              <a:chOff x="6325213" y="3162249"/>
              <a:chExt cx="652416" cy="652416"/>
            </a:xfrm>
          </p:grpSpPr>
          <p:sp>
            <p:nvSpPr>
              <p:cNvPr id="55" name="Oval 12"/>
              <p:cNvSpPr/>
              <p:nvPr/>
            </p:nvSpPr>
            <p:spPr>
              <a:xfrm flipH="1">
                <a:off x="6325213" y="3162249"/>
                <a:ext cx="652416" cy="652416"/>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sp>
            <p:nvSpPr>
              <p:cNvPr id="56" name="Text Box 7"/>
              <p:cNvSpPr txBox="1">
                <a:spLocks noChangeArrowheads="1"/>
              </p:cNvSpPr>
              <p:nvPr/>
            </p:nvSpPr>
            <p:spPr bwMode="auto">
              <a:xfrm flipH="1">
                <a:off x="6422834" y="3328436"/>
                <a:ext cx="453224" cy="335553"/>
              </a:xfrm>
              <a:prstGeom prst="rect">
                <a:avLst/>
              </a:prstGeom>
              <a:noFill/>
              <a:ln w="9525">
                <a:noFill/>
                <a:miter lim="800000"/>
              </a:ln>
            </p:spPr>
            <p:txBody>
              <a:bodyPr wrap="none" lIns="43438" tIns="21719" rIns="43438" bIns="21719">
                <a:spAutoFit/>
              </a:bodyPr>
              <a:lstStyle/>
              <a:p>
                <a:pPr algn="ctr" defTabSz="775335">
                  <a:defRPr/>
                </a:pPr>
                <a:r>
                  <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4</a:t>
                </a:r>
                <a:r>
                  <a:rPr lang="zh-CN" altLang="en-US"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个</a:t>
                </a:r>
                <a:endPar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endParaRPr>
              </a:p>
            </p:txBody>
          </p:sp>
        </p:grpSp>
        <p:sp>
          <p:nvSpPr>
            <p:cNvPr id="54" name="矩形 53"/>
            <p:cNvSpPr/>
            <p:nvPr/>
          </p:nvSpPr>
          <p:spPr>
            <a:xfrm>
              <a:off x="5168264" y="2417862"/>
              <a:ext cx="1097889" cy="302866"/>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Times New Roman" panose="02020603050405020304" pitchFamily="18" charset="0"/>
                </a:rPr>
                <a:t>学习型寝室</a:t>
              </a:r>
              <a:endParaRPr lang="zh-CN" altLang="en-US" b="1" dirty="0"/>
            </a:p>
          </p:txBody>
        </p:sp>
      </p:grpSp>
      <p:grpSp>
        <p:nvGrpSpPr>
          <p:cNvPr id="57" name="组合 56"/>
          <p:cNvGrpSpPr/>
          <p:nvPr/>
        </p:nvGrpSpPr>
        <p:grpSpPr>
          <a:xfrm>
            <a:off x="6707432" y="1373733"/>
            <a:ext cx="2599028" cy="1869193"/>
            <a:chOff x="6728136" y="1851691"/>
            <a:chExt cx="2131297" cy="1532808"/>
          </a:xfrm>
        </p:grpSpPr>
        <p:sp>
          <p:nvSpPr>
            <p:cNvPr id="58" name="Oval 3"/>
            <p:cNvSpPr/>
            <p:nvPr/>
          </p:nvSpPr>
          <p:spPr bwMode="auto">
            <a:xfrm flipH="1">
              <a:off x="6834102" y="1851691"/>
              <a:ext cx="1526381" cy="1526853"/>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grpSp>
          <p:nvGrpSpPr>
            <p:cNvPr id="59" name="Group 16"/>
            <p:cNvGrpSpPr/>
            <p:nvPr/>
          </p:nvGrpSpPr>
          <p:grpSpPr bwMode="auto">
            <a:xfrm>
              <a:off x="6728136" y="2895001"/>
              <a:ext cx="489347" cy="489498"/>
              <a:chOff x="8949629" y="3162249"/>
              <a:chExt cx="652416" cy="652416"/>
            </a:xfrm>
          </p:grpSpPr>
          <p:sp>
            <p:nvSpPr>
              <p:cNvPr id="61" name="Oval 5"/>
              <p:cNvSpPr/>
              <p:nvPr/>
            </p:nvSpPr>
            <p:spPr>
              <a:xfrm flipH="1">
                <a:off x="8949629" y="3162249"/>
                <a:ext cx="652416" cy="652416"/>
              </a:xfrm>
              <a:prstGeom prst="ellipse">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solidFill>
                  <a:latin typeface="微软雅黑" panose="020B0503020204020204" pitchFamily="34" charset="-122"/>
                  <a:ea typeface="微软雅黑" panose="020B0503020204020204" pitchFamily="34" charset="-122"/>
                </a:endParaRPr>
              </a:p>
            </p:txBody>
          </p:sp>
          <p:sp>
            <p:nvSpPr>
              <p:cNvPr id="62" name="Text Box 7"/>
              <p:cNvSpPr txBox="1">
                <a:spLocks noChangeArrowheads="1"/>
              </p:cNvSpPr>
              <p:nvPr/>
            </p:nvSpPr>
            <p:spPr bwMode="auto">
              <a:xfrm flipH="1">
                <a:off x="9047247" y="3313600"/>
                <a:ext cx="453224" cy="335553"/>
              </a:xfrm>
              <a:prstGeom prst="rect">
                <a:avLst/>
              </a:prstGeom>
              <a:noFill/>
              <a:ln w="9525">
                <a:noFill/>
                <a:miter lim="800000"/>
              </a:ln>
            </p:spPr>
            <p:txBody>
              <a:bodyPr wrap="none" lIns="43438" tIns="21719" rIns="43438" bIns="21719">
                <a:spAutoFit/>
              </a:bodyPr>
              <a:lstStyle/>
              <a:p>
                <a:pPr algn="ctr" defTabSz="775335">
                  <a:defRPr/>
                </a:pPr>
                <a:r>
                  <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1</a:t>
                </a:r>
                <a:r>
                  <a:rPr lang="zh-CN" altLang="en-US" sz="1710" b="1" spc="-107" dirty="0">
                    <a:solidFill>
                      <a:schemeClr val="bg1"/>
                    </a:solidFill>
                    <a:latin typeface="微软雅黑" panose="020B0503020204020204" pitchFamily="34" charset="-122"/>
                    <a:ea typeface="微软雅黑" panose="020B0503020204020204" pitchFamily="34" charset="-122"/>
                    <a:cs typeface="Open Sans Light" pitchFamily="34" charset="0"/>
                  </a:rPr>
                  <a:t>个</a:t>
                </a:r>
                <a:endParaRPr lang="en-CA" sz="1710" b="1" spc="-107" dirty="0">
                  <a:solidFill>
                    <a:schemeClr val="bg1"/>
                  </a:solidFill>
                  <a:latin typeface="微软雅黑" panose="020B0503020204020204" pitchFamily="34" charset="-122"/>
                  <a:ea typeface="微软雅黑" panose="020B0503020204020204" pitchFamily="34" charset="-122"/>
                  <a:cs typeface="Open Sans Light" pitchFamily="34" charset="0"/>
                </a:endParaRPr>
              </a:p>
            </p:txBody>
          </p:sp>
        </p:grpSp>
        <p:sp>
          <p:nvSpPr>
            <p:cNvPr id="60" name="矩形 59"/>
            <p:cNvSpPr/>
            <p:nvPr/>
          </p:nvSpPr>
          <p:spPr>
            <a:xfrm>
              <a:off x="6815091" y="2417862"/>
              <a:ext cx="2044342" cy="302866"/>
            </a:xfrm>
            <a:prstGeom prst="rect">
              <a:avLst/>
            </a:prstGeom>
          </p:spPr>
          <p:txBody>
            <a:bodyPr wrap="none">
              <a:spAutoFit/>
            </a:bodyPr>
            <a:lstStyle/>
            <a:p>
              <a:r>
                <a:rPr lang="zh-CN" altLang="en-US" b="1" dirty="0" smtClean="0">
                  <a:latin typeface="微软雅黑" panose="020B0503020204020204" pitchFamily="34" charset="-122"/>
                  <a:ea typeface="微软雅黑" panose="020B0503020204020204" pitchFamily="34" charset="-122"/>
                  <a:cs typeface="Times New Roman" panose="02020603050405020304" pitchFamily="18" charset="0"/>
                </a:rPr>
                <a:t>我最喜爱的学习型标兵</a:t>
              </a:r>
              <a:endParaRPr lang="zh-CN" altLang="en-US" b="1" dirty="0"/>
            </a:p>
          </p:txBody>
        </p:sp>
      </p:grpSp>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59655"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40451" y="311501"/>
            <a:ext cx="5343034" cy="428989"/>
          </a:xfrm>
          <a:prstGeom prst="rect">
            <a:avLst/>
          </a:prstGeom>
        </p:spPr>
        <p:txBody>
          <a:bodyPr wrap="squar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以德育人</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促学正风</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夯筑学风建设成效</a:t>
            </a:r>
            <a:endParaRPr lang="zh-CN" altLang="en-US" sz="2350" b="1" dirty="0">
              <a:latin typeface="微软雅黑" panose="020B0503020204020204" pitchFamily="34" charset="-122"/>
              <a:ea typeface="微软雅黑" panose="020B0503020204020204" pitchFamily="34" charset="-122"/>
            </a:endParaRPr>
          </a:p>
        </p:txBody>
      </p:sp>
      <p:pic>
        <p:nvPicPr>
          <p:cNvPr id="41" name="图片 40"/>
          <p:cNvPicPr>
            <a:picLocks noChangeAspect="1"/>
          </p:cNvPicPr>
          <p:nvPr/>
        </p:nvPicPr>
        <p:blipFill>
          <a:blip r:embed="rId3"/>
          <a:stretch>
            <a:fillRect/>
          </a:stretch>
        </p:blipFill>
        <p:spPr>
          <a:xfrm>
            <a:off x="519755" y="1073244"/>
            <a:ext cx="1337966" cy="1967383"/>
          </a:xfrm>
          <a:prstGeom prst="ellipse">
            <a:avLst/>
          </a:prstGeom>
          <a:noFill/>
          <a:ln>
            <a:noFill/>
          </a:ln>
        </p:spPr>
      </p:pic>
      <p:sp>
        <p:nvSpPr>
          <p:cNvPr id="45" name="TextBox 44"/>
          <p:cNvSpPr txBox="1"/>
          <p:nvPr/>
        </p:nvSpPr>
        <p:spPr>
          <a:xfrm>
            <a:off x="318687" y="3049053"/>
            <a:ext cx="1873243" cy="311624"/>
          </a:xfrm>
          <a:prstGeom prst="rect">
            <a:avLst/>
          </a:prstGeom>
          <a:noFill/>
        </p:spPr>
        <p:txBody>
          <a:bodyPr wrap="square" rtlCol="0">
            <a:spAutoFit/>
          </a:bodyPr>
          <a:lstStyle/>
          <a:p>
            <a:pPr algn="ctr"/>
            <a:r>
              <a:rPr lang="zh-CN" altLang="en-US" sz="1425" b="1" dirty="0">
                <a:latin typeface="微软雅黑" panose="020B0503020204020204" pitchFamily="34" charset="-122"/>
                <a:ea typeface="微软雅黑" panose="020B0503020204020204" pitchFamily="34" charset="-122"/>
              </a:rPr>
              <a:t>时代新人 刘静</a:t>
            </a:r>
            <a:endParaRPr lang="zh-CN" altLang="en-US" sz="1425" b="1" dirty="0">
              <a:latin typeface="微软雅黑" panose="020B0503020204020204" pitchFamily="34" charset="-122"/>
              <a:ea typeface="微软雅黑" panose="020B0503020204020204" pitchFamily="34" charset="-122"/>
            </a:endParaRPr>
          </a:p>
        </p:txBody>
      </p:sp>
      <p:pic>
        <p:nvPicPr>
          <p:cNvPr id="2050" name="Picture 2"/>
          <p:cNvPicPr>
            <a:picLocks noChangeAspect="1" noChangeArrowheads="1"/>
          </p:cNvPicPr>
          <p:nvPr/>
        </p:nvPicPr>
        <p:blipFill>
          <a:blip r:embed="rId4"/>
          <a:srcRect/>
          <a:stretch>
            <a:fillRect/>
          </a:stretch>
        </p:blipFill>
        <p:spPr bwMode="auto">
          <a:xfrm>
            <a:off x="391705" y="3528018"/>
            <a:ext cx="1135710" cy="1615482"/>
          </a:xfrm>
          <a:prstGeom prst="rect">
            <a:avLst/>
          </a:prstGeom>
          <a:noFill/>
          <a:ln w="9525">
            <a:noFill/>
            <a:miter lim="800000"/>
            <a:headEnd/>
            <a:tailEnd/>
          </a:ln>
          <a:effectLst/>
        </p:spPr>
      </p:pic>
      <p:cxnSp>
        <p:nvCxnSpPr>
          <p:cNvPr id="51" name="直接连接符 50"/>
          <p:cNvCxnSpPr/>
          <p:nvPr/>
        </p:nvCxnSpPr>
        <p:spPr>
          <a:xfrm rot="5400000">
            <a:off x="4213052" y="2613038"/>
            <a:ext cx="2809865" cy="1132"/>
          </a:xfrm>
          <a:prstGeom prst="line">
            <a:avLst/>
          </a:prstGeom>
          <a:ln>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2196978" y="1171715"/>
            <a:ext cx="3474028" cy="2614177"/>
          </a:xfrm>
          <a:prstGeom prst="rect">
            <a:avLst/>
          </a:prstGeom>
        </p:spPr>
        <p:txBody>
          <a:bodyPr wrap="none">
            <a:spAutoFit/>
          </a:bodyPr>
          <a:lstStyle/>
          <a:p>
            <a:pPr>
              <a:lnSpc>
                <a:spcPct val="150000"/>
              </a:lnSpc>
            </a:pPr>
            <a:r>
              <a:rPr lang="zh-CN" altLang="en-US" sz="1425" b="1" dirty="0">
                <a:latin typeface="微软雅黑" panose="020B0503020204020204" pitchFamily="34" charset="-122"/>
                <a:ea typeface="微软雅黑" panose="020B0503020204020204" pitchFamily="34" charset="-122"/>
              </a:rPr>
              <a:t>上海市大学生讲思政课比赛三等奖</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zh-CN" altLang="en-US" sz="1425" b="1" dirty="0">
                <a:latin typeface="微软雅黑" panose="020B0503020204020204" pitchFamily="34" charset="-122"/>
                <a:ea typeface="微软雅黑" panose="020B0503020204020204" pitchFamily="34" charset="-122"/>
              </a:rPr>
              <a:t>上海市大学生理论宣讲微课程比赛优胜奖</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zh-CN" altLang="en-US" sz="1425" b="1" dirty="0">
                <a:latin typeface="微软雅黑" panose="020B0503020204020204" pitchFamily="34" charset="-122"/>
                <a:ea typeface="微软雅黑" panose="020B0503020204020204" pitchFamily="34" charset="-122"/>
              </a:rPr>
              <a:t>奉贤区理论微宣讲优秀宣讲员</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zh-CN" altLang="en-US" sz="1425" b="1" dirty="0">
                <a:latin typeface="微软雅黑" panose="020B0503020204020204" pitchFamily="34" charset="-122"/>
                <a:ea typeface="微软雅黑" panose="020B0503020204020204" pitchFamily="34" charset="-122"/>
              </a:rPr>
              <a:t>理论宣讲视频收录“学习强国”</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zh-CN" altLang="en-US" sz="1425" b="1" dirty="0">
                <a:latin typeface="微软雅黑" panose="020B0503020204020204" pitchFamily="34" charset="-122"/>
                <a:ea typeface="微软雅黑" panose="020B0503020204020204" pitchFamily="34" charset="-122"/>
              </a:rPr>
              <a:t>”忠诠</a:t>
            </a:r>
            <a:r>
              <a:rPr lang="en-US" altLang="zh-CN" sz="1425" b="1" dirty="0">
                <a:latin typeface="微软雅黑" panose="020B0503020204020204" pitchFamily="34" charset="-122"/>
                <a:ea typeface="微软雅黑" panose="020B0503020204020204" pitchFamily="34" charset="-122"/>
              </a:rPr>
              <a:t>-</a:t>
            </a:r>
            <a:r>
              <a:rPr lang="zh-CN" altLang="en-US" sz="1425" b="1" dirty="0">
                <a:latin typeface="微软雅黑" panose="020B0503020204020204" pitchFamily="34" charset="-122"/>
                <a:ea typeface="微软雅黑" panose="020B0503020204020204" pitchFamily="34" charset="-122"/>
              </a:rPr>
              <a:t>尔纯”思想教育三等奖</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zh-CN" altLang="en-US" sz="1425" b="1" dirty="0">
                <a:latin typeface="微软雅黑" panose="020B0503020204020204" pitchFamily="34" charset="-122"/>
                <a:ea typeface="微软雅黑" panose="020B0503020204020204" pitchFamily="34" charset="-122"/>
              </a:rPr>
              <a:t>第六届校园思想先锋</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en-US" altLang="zh-CN" sz="1425" b="1" dirty="0">
                <a:latin typeface="微软雅黑" panose="020B0503020204020204" pitchFamily="34" charset="-122"/>
                <a:ea typeface="微软雅黑" panose="020B0503020204020204" pitchFamily="34" charset="-122"/>
              </a:rPr>
              <a:t>……</a:t>
            </a:r>
            <a:endParaRPr lang="en-US" altLang="zh-CN" sz="1425" b="1" dirty="0">
              <a:latin typeface="微软雅黑" panose="020B0503020204020204" pitchFamily="34" charset="-122"/>
              <a:ea typeface="微软雅黑" panose="020B0503020204020204" pitchFamily="34" charset="-122"/>
            </a:endParaRPr>
          </a:p>
          <a:p>
            <a:endParaRPr lang="zh-CN" altLang="en-US" sz="1425" b="1" dirty="0">
              <a:latin typeface="微软雅黑" panose="020B0503020204020204" pitchFamily="34" charset="-122"/>
              <a:ea typeface="微软雅黑" panose="020B0503020204020204" pitchFamily="34" charset="-122"/>
            </a:endParaRPr>
          </a:p>
        </p:txBody>
      </p:sp>
      <p:sp>
        <p:nvSpPr>
          <p:cNvPr id="57" name="矩形 56"/>
          <p:cNvSpPr/>
          <p:nvPr/>
        </p:nvSpPr>
        <p:spPr>
          <a:xfrm>
            <a:off x="5649582" y="1171715"/>
            <a:ext cx="3291286" cy="2285241"/>
          </a:xfrm>
          <a:prstGeom prst="rect">
            <a:avLst/>
          </a:prstGeom>
        </p:spPr>
        <p:txBody>
          <a:bodyPr wrap="none">
            <a:spAutoFit/>
          </a:bodyPr>
          <a:lstStyle/>
          <a:p>
            <a:pPr>
              <a:lnSpc>
                <a:spcPct val="150000"/>
              </a:lnSpc>
            </a:pPr>
            <a:r>
              <a:rPr lang="zh-CN" altLang="en-US" sz="1425" b="1" dirty="0">
                <a:latin typeface="微软雅黑" panose="020B0503020204020204" pitchFamily="34" charset="-122"/>
                <a:ea typeface="微软雅黑" panose="020B0503020204020204" pitchFamily="34" charset="-122"/>
              </a:rPr>
              <a:t>国家奖学金</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zh-CN" altLang="en-US" sz="1425" b="1" dirty="0">
                <a:latin typeface="微软雅黑" panose="020B0503020204020204" pitchFamily="34" charset="-122"/>
                <a:ea typeface="微软雅黑" panose="020B0503020204020204" pitchFamily="34" charset="-122"/>
              </a:rPr>
              <a:t>上海市奖学金</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zh-CN" altLang="en-US" sz="1425" b="1" dirty="0">
                <a:latin typeface="微软雅黑" panose="020B0503020204020204" pitchFamily="34" charset="-122"/>
                <a:ea typeface="微软雅黑" panose="020B0503020204020204" pitchFamily="34" charset="-122"/>
              </a:rPr>
              <a:t>国家励志奖学金</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zh-CN" altLang="en-US" sz="1425" b="1" dirty="0">
                <a:latin typeface="微软雅黑" panose="020B0503020204020204" pitchFamily="34" charset="-122"/>
                <a:ea typeface="微软雅黑" panose="020B0503020204020204" pitchFamily="34" charset="-122"/>
              </a:rPr>
              <a:t>全国人力资源管理知识技能竞赛二等奖</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zh-CN" altLang="en-US" sz="1425" b="1" dirty="0">
                <a:latin typeface="微软雅黑" panose="020B0503020204020204" pitchFamily="34" charset="-122"/>
                <a:ea typeface="微软雅黑" panose="020B0503020204020204" pitchFamily="34" charset="-122"/>
              </a:rPr>
              <a:t>一等奖学金</a:t>
            </a:r>
            <a:r>
              <a:rPr lang="en-US" altLang="zh-CN" sz="1425" b="1" dirty="0">
                <a:latin typeface="微软雅黑" panose="020B0503020204020204" pitchFamily="34" charset="-122"/>
                <a:ea typeface="微软雅黑" panose="020B0503020204020204" pitchFamily="34" charset="-122"/>
              </a:rPr>
              <a:t>4</a:t>
            </a:r>
            <a:r>
              <a:rPr lang="zh-CN" altLang="en-US" sz="1425" b="1" dirty="0">
                <a:latin typeface="微软雅黑" panose="020B0503020204020204" pitchFamily="34" charset="-122"/>
                <a:ea typeface="微软雅黑" panose="020B0503020204020204" pitchFamily="34" charset="-122"/>
              </a:rPr>
              <a:t>次</a:t>
            </a:r>
            <a:endParaRPr lang="en-US" altLang="zh-CN" sz="1425" b="1" dirty="0">
              <a:latin typeface="微软雅黑" panose="020B0503020204020204" pitchFamily="34" charset="-122"/>
              <a:ea typeface="微软雅黑" panose="020B0503020204020204" pitchFamily="34" charset="-122"/>
            </a:endParaRPr>
          </a:p>
          <a:p>
            <a:pPr>
              <a:lnSpc>
                <a:spcPct val="150000"/>
              </a:lnSpc>
            </a:pPr>
            <a:r>
              <a:rPr lang="en-US" altLang="zh-CN" sz="1425" b="1" dirty="0">
                <a:latin typeface="微软雅黑" panose="020B0503020204020204" pitchFamily="34" charset="-122"/>
                <a:ea typeface="微软雅黑" panose="020B0503020204020204" pitchFamily="34" charset="-122"/>
              </a:rPr>
              <a:t>……</a:t>
            </a:r>
            <a:endParaRPr lang="en-US" altLang="zh-CN" sz="1425" b="1" dirty="0">
              <a:latin typeface="微软雅黑" panose="020B0503020204020204" pitchFamily="34" charset="-122"/>
              <a:ea typeface="微软雅黑" panose="020B0503020204020204" pitchFamily="34" charset="-122"/>
            </a:endParaRPr>
          </a:p>
          <a:p>
            <a:endParaRPr lang="zh-CN" altLang="en-US" sz="1425" b="1" dirty="0">
              <a:latin typeface="微软雅黑" panose="020B0503020204020204" pitchFamily="34" charset="-122"/>
              <a:ea typeface="微软雅黑" panose="020B0503020204020204" pitchFamily="34" charset="-122"/>
            </a:endParaRPr>
          </a:p>
        </p:txBody>
      </p:sp>
      <p:pic>
        <p:nvPicPr>
          <p:cNvPr id="2051" name="Picture 3"/>
          <p:cNvPicPr>
            <a:picLocks noChangeAspect="1" noChangeArrowheads="1"/>
          </p:cNvPicPr>
          <p:nvPr/>
        </p:nvPicPr>
        <p:blipFill>
          <a:blip r:embed="rId5"/>
          <a:srcRect/>
          <a:stretch>
            <a:fillRect/>
          </a:stretch>
        </p:blipFill>
        <p:spPr bwMode="auto">
          <a:xfrm>
            <a:off x="1586236" y="3511001"/>
            <a:ext cx="1140099" cy="16325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6"/>
          <a:srcRect/>
          <a:stretch>
            <a:fillRect/>
          </a:stretch>
        </p:blipFill>
        <p:spPr bwMode="auto">
          <a:xfrm>
            <a:off x="2794342" y="4289455"/>
            <a:ext cx="1275977" cy="854045"/>
          </a:xfrm>
          <a:prstGeom prst="rect">
            <a:avLst/>
          </a:prstGeom>
          <a:noFill/>
          <a:ln w="9525">
            <a:noFill/>
            <a:miter lim="800000"/>
            <a:headEnd/>
            <a:tailEnd/>
          </a:ln>
          <a:effectLst/>
        </p:spPr>
      </p:pic>
      <p:pic>
        <p:nvPicPr>
          <p:cNvPr id="2053" name="Picture 5"/>
          <p:cNvPicPr>
            <a:picLocks noChangeAspect="1" noChangeArrowheads="1"/>
          </p:cNvPicPr>
          <p:nvPr/>
        </p:nvPicPr>
        <p:blipFill>
          <a:blip r:embed="rId7"/>
          <a:srcRect/>
          <a:stretch>
            <a:fillRect/>
          </a:stretch>
        </p:blipFill>
        <p:spPr bwMode="auto">
          <a:xfrm>
            <a:off x="2792703" y="3461428"/>
            <a:ext cx="1307028" cy="786173"/>
          </a:xfrm>
          <a:prstGeom prst="rect">
            <a:avLst/>
          </a:prstGeom>
          <a:noFill/>
          <a:ln w="9525">
            <a:noFill/>
            <a:miter lim="800000"/>
            <a:headEnd/>
            <a:tailEnd/>
          </a:ln>
          <a:effectLst/>
        </p:spPr>
      </p:pic>
      <p:pic>
        <p:nvPicPr>
          <p:cNvPr id="2054" name="Picture 6"/>
          <p:cNvPicPr>
            <a:picLocks noChangeAspect="1" noChangeArrowheads="1"/>
          </p:cNvPicPr>
          <p:nvPr/>
        </p:nvPicPr>
        <p:blipFill>
          <a:blip r:embed="rId8"/>
          <a:srcRect/>
          <a:stretch>
            <a:fillRect/>
          </a:stretch>
        </p:blipFill>
        <p:spPr bwMode="auto">
          <a:xfrm>
            <a:off x="4124616" y="3461145"/>
            <a:ext cx="1303126" cy="801163"/>
          </a:xfrm>
          <a:prstGeom prst="rect">
            <a:avLst/>
          </a:prstGeom>
          <a:noFill/>
          <a:ln w="9525">
            <a:noFill/>
            <a:miter lim="800000"/>
            <a:headEnd/>
            <a:tailEnd/>
          </a:ln>
          <a:effectLst/>
        </p:spPr>
      </p:pic>
      <p:pic>
        <p:nvPicPr>
          <p:cNvPr id="2055" name="Picture 7"/>
          <p:cNvPicPr>
            <a:picLocks noChangeAspect="1" noChangeArrowheads="1"/>
          </p:cNvPicPr>
          <p:nvPr/>
        </p:nvPicPr>
        <p:blipFill>
          <a:blip r:embed="rId9"/>
          <a:srcRect/>
          <a:stretch>
            <a:fillRect/>
          </a:stretch>
        </p:blipFill>
        <p:spPr bwMode="auto">
          <a:xfrm>
            <a:off x="5489435" y="3434279"/>
            <a:ext cx="1186005" cy="800879"/>
          </a:xfrm>
          <a:prstGeom prst="rect">
            <a:avLst/>
          </a:prstGeom>
          <a:noFill/>
          <a:ln w="9525">
            <a:noFill/>
            <a:miter lim="800000"/>
            <a:headEnd/>
            <a:tailEnd/>
          </a:ln>
          <a:effectLst/>
        </p:spPr>
      </p:pic>
      <p:pic>
        <p:nvPicPr>
          <p:cNvPr id="2056" name="Picture 8"/>
          <p:cNvPicPr>
            <a:picLocks noChangeAspect="1" noChangeArrowheads="1"/>
          </p:cNvPicPr>
          <p:nvPr/>
        </p:nvPicPr>
        <p:blipFill>
          <a:blip r:embed="rId10"/>
          <a:srcRect/>
          <a:stretch>
            <a:fillRect/>
          </a:stretch>
        </p:blipFill>
        <p:spPr bwMode="auto">
          <a:xfrm>
            <a:off x="4111042" y="4273584"/>
            <a:ext cx="1288421" cy="842768"/>
          </a:xfrm>
          <a:prstGeom prst="rect">
            <a:avLst/>
          </a:prstGeom>
          <a:noFill/>
          <a:ln w="9525">
            <a:noFill/>
            <a:miter lim="800000"/>
            <a:headEnd/>
            <a:tailEnd/>
          </a:ln>
          <a:effectLst/>
        </p:spPr>
      </p:pic>
      <p:pic>
        <p:nvPicPr>
          <p:cNvPr id="2057" name="Picture 9"/>
          <p:cNvPicPr>
            <a:picLocks noChangeAspect="1" noChangeArrowheads="1"/>
          </p:cNvPicPr>
          <p:nvPr/>
        </p:nvPicPr>
        <p:blipFill>
          <a:blip r:embed="rId11"/>
          <a:srcRect/>
          <a:stretch>
            <a:fillRect/>
          </a:stretch>
        </p:blipFill>
        <p:spPr bwMode="auto">
          <a:xfrm>
            <a:off x="6702588" y="3456489"/>
            <a:ext cx="1004493" cy="1687012"/>
          </a:xfrm>
          <a:prstGeom prst="rect">
            <a:avLst/>
          </a:prstGeom>
          <a:noFill/>
          <a:ln w="9525">
            <a:noFill/>
            <a:miter lim="800000"/>
            <a:headEnd/>
            <a:tailEnd/>
          </a:ln>
          <a:effectLst/>
        </p:spPr>
      </p:pic>
      <p:pic>
        <p:nvPicPr>
          <p:cNvPr id="2058" name="Picture 10"/>
          <p:cNvPicPr>
            <a:picLocks noChangeAspect="1" noChangeArrowheads="1"/>
          </p:cNvPicPr>
          <p:nvPr/>
        </p:nvPicPr>
        <p:blipFill>
          <a:blip r:embed="rId12" cstate="print"/>
          <a:srcRect/>
          <a:stretch>
            <a:fillRect/>
          </a:stretch>
        </p:blipFill>
        <p:spPr bwMode="auto">
          <a:xfrm>
            <a:off x="5441316" y="4215172"/>
            <a:ext cx="1208106" cy="928329"/>
          </a:xfrm>
          <a:prstGeom prst="rect">
            <a:avLst/>
          </a:prstGeom>
          <a:noFill/>
          <a:ln w="9525">
            <a:noFill/>
            <a:miter lim="800000"/>
            <a:headEnd/>
            <a:tailEnd/>
          </a:ln>
          <a:effectLst/>
        </p:spPr>
      </p:pic>
      <p:pic>
        <p:nvPicPr>
          <p:cNvPr id="2060" name="Picture 12"/>
          <p:cNvPicPr>
            <a:picLocks noChangeAspect="1" noChangeArrowheads="1"/>
          </p:cNvPicPr>
          <p:nvPr/>
        </p:nvPicPr>
        <p:blipFill>
          <a:blip r:embed="rId13"/>
          <a:srcRect/>
          <a:stretch>
            <a:fillRect/>
          </a:stretch>
        </p:blipFill>
        <p:spPr bwMode="auto">
          <a:xfrm>
            <a:off x="7705839" y="3488576"/>
            <a:ext cx="1043063" cy="1654925"/>
          </a:xfrm>
          <a:prstGeom prst="rect">
            <a:avLst/>
          </a:prstGeom>
          <a:noFill/>
          <a:ln w="9525">
            <a:noFill/>
            <a:miter lim="800000"/>
            <a:headEnd/>
            <a:tailEnd/>
          </a:ln>
          <a:effectLst/>
        </p:spPr>
      </p:pic>
      <p:sp>
        <p:nvSpPr>
          <p:cNvPr id="28" name="TextBox 27"/>
          <p:cNvSpPr txBox="1"/>
          <p:nvPr/>
        </p:nvSpPr>
        <p:spPr>
          <a:xfrm>
            <a:off x="3350480" y="894683"/>
            <a:ext cx="564039" cy="311624"/>
          </a:xfrm>
          <a:prstGeom prst="rect">
            <a:avLst/>
          </a:prstGeom>
          <a:noFill/>
        </p:spPr>
        <p:txBody>
          <a:bodyPr wrap="square" rtlCol="0">
            <a:spAutoFit/>
          </a:bodyPr>
          <a:lstStyle/>
          <a:p>
            <a:r>
              <a:rPr lang="zh-CN" altLang="en-US" sz="1425" b="1" dirty="0">
                <a:solidFill>
                  <a:srgbClr val="C00000"/>
                </a:solidFill>
                <a:latin typeface="書體坊顏體㊣" pitchFamily="2" charset="-122"/>
                <a:ea typeface="書體坊顏體㊣" pitchFamily="2" charset="-122"/>
              </a:rPr>
              <a:t>德正</a:t>
            </a:r>
            <a:endParaRPr lang="zh-CN" altLang="en-US" sz="1425" b="1" dirty="0">
              <a:solidFill>
                <a:srgbClr val="C00000"/>
              </a:solidFill>
              <a:latin typeface="書體坊顏體㊣" pitchFamily="2" charset="-122"/>
              <a:ea typeface="書體坊顏體㊣" pitchFamily="2" charset="-122"/>
            </a:endParaRPr>
          </a:p>
        </p:txBody>
      </p:sp>
      <p:sp>
        <p:nvSpPr>
          <p:cNvPr id="30" name="TextBox 29"/>
          <p:cNvSpPr txBox="1"/>
          <p:nvPr/>
        </p:nvSpPr>
        <p:spPr>
          <a:xfrm>
            <a:off x="5870829" y="894683"/>
            <a:ext cx="564039" cy="311624"/>
          </a:xfrm>
          <a:prstGeom prst="rect">
            <a:avLst/>
          </a:prstGeom>
          <a:noFill/>
        </p:spPr>
        <p:txBody>
          <a:bodyPr wrap="square" rtlCol="0">
            <a:spAutoFit/>
          </a:bodyPr>
          <a:lstStyle/>
          <a:p>
            <a:r>
              <a:rPr lang="zh-CN" altLang="en-US" sz="1425" b="1" dirty="0">
                <a:solidFill>
                  <a:srgbClr val="C00000"/>
                </a:solidFill>
                <a:latin typeface="書體坊顏體㊣" pitchFamily="2" charset="-122"/>
                <a:ea typeface="書體坊顏體㊣" pitchFamily="2" charset="-122"/>
              </a:rPr>
              <a:t>智进</a:t>
            </a:r>
            <a:endParaRPr lang="zh-CN" altLang="en-US" sz="1425" b="1" dirty="0">
              <a:solidFill>
                <a:srgbClr val="C00000"/>
              </a:solidFill>
              <a:latin typeface="書體坊顏體㊣" pitchFamily="2" charset="-122"/>
              <a:ea typeface="書體坊顏體㊣" pitchFamily="2" charset="-122"/>
            </a:endParaRPr>
          </a:p>
        </p:txBody>
      </p:sp>
    </p:spTree>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90486" y="1"/>
            <a:ext cx="3055532" cy="1592084"/>
            <a:chOff x="10961" y="297"/>
            <a:chExt cx="8239" cy="4078"/>
          </a:xfrm>
        </p:grpSpPr>
        <p:pic>
          <p:nvPicPr>
            <p:cNvPr id="9" name="图片 8"/>
            <p:cNvPicPr>
              <a:picLocks noChangeAspect="1"/>
            </p:cNvPicPr>
            <p:nvPr/>
          </p:nvPicPr>
          <p:blipFill rotWithShape="1">
            <a:blip r:embed="rId1"/>
            <a:srcRect/>
            <a:stretch>
              <a:fillRect/>
            </a:stretch>
          </p:blipFill>
          <p:spPr>
            <a:xfrm flipH="1">
              <a:off x="10961" y="297"/>
              <a:ext cx="8239" cy="4078"/>
            </a:xfrm>
            <a:prstGeom prst="rect">
              <a:avLst/>
            </a:prstGeom>
          </p:spPr>
        </p:pic>
        <p:pic>
          <p:nvPicPr>
            <p:cNvPr id="11" name="图片 10"/>
            <p:cNvPicPr>
              <a:picLocks noChangeAspect="1"/>
            </p:cNvPicPr>
            <p:nvPr/>
          </p:nvPicPr>
          <p:blipFill rotWithShape="1">
            <a:blip r:embed="rId2"/>
            <a:srcRect/>
            <a:stretch>
              <a:fillRect/>
            </a:stretch>
          </p:blipFill>
          <p:spPr>
            <a:xfrm>
              <a:off x="12435" y="390"/>
              <a:ext cx="3816" cy="2885"/>
            </a:xfrm>
            <a:prstGeom prst="rect">
              <a:avLst/>
            </a:prstGeom>
          </p:spPr>
        </p:pic>
      </p:grpSp>
      <p:sp>
        <p:nvSpPr>
          <p:cNvPr id="25" name="矩形 24"/>
          <p:cNvSpPr/>
          <p:nvPr/>
        </p:nvSpPr>
        <p:spPr>
          <a:xfrm>
            <a:off x="1240451" y="311501"/>
            <a:ext cx="5343034" cy="428989"/>
          </a:xfrm>
          <a:prstGeom prst="rect">
            <a:avLst/>
          </a:prstGeom>
        </p:spPr>
        <p:txBody>
          <a:bodyPr wrap="square" lIns="66381" tIns="33191" rIns="66381" bIns="33191">
            <a:spAutoFit/>
          </a:bodyPr>
          <a:lstStyle/>
          <a:p>
            <a:r>
              <a:rPr lang="zh-CN" altLang="en-US" sz="2350" b="1" dirty="0">
                <a:latin typeface="微软雅黑" panose="020B0503020204020204" pitchFamily="34" charset="-122"/>
                <a:ea typeface="微软雅黑" panose="020B0503020204020204" pitchFamily="34" charset="-122"/>
              </a:rPr>
              <a:t>以德育人</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促学正风</a:t>
            </a:r>
            <a:r>
              <a:rPr lang="en-US" altLang="zh-CN" sz="2350" b="1" dirty="0">
                <a:latin typeface="微软雅黑" panose="020B0503020204020204" pitchFamily="34" charset="-122"/>
                <a:ea typeface="微软雅黑" panose="020B0503020204020204" pitchFamily="34" charset="-122"/>
              </a:rPr>
              <a:t>  </a:t>
            </a:r>
            <a:r>
              <a:rPr lang="zh-CN" altLang="en-US" sz="2350" b="1" dirty="0">
                <a:latin typeface="微软雅黑" panose="020B0503020204020204" pitchFamily="34" charset="-122"/>
                <a:ea typeface="微软雅黑" panose="020B0503020204020204" pitchFamily="34" charset="-122"/>
              </a:rPr>
              <a:t>夯筑学风建设成效</a:t>
            </a:r>
            <a:endParaRPr lang="zh-CN" altLang="en-US" sz="2350" b="1" dirty="0">
              <a:latin typeface="微软雅黑" panose="020B0503020204020204" pitchFamily="34" charset="-122"/>
              <a:ea typeface="微软雅黑" panose="020B0503020204020204" pitchFamily="34" charset="-122"/>
            </a:endParaRPr>
          </a:p>
        </p:txBody>
      </p:sp>
      <p:cxnSp>
        <p:nvCxnSpPr>
          <p:cNvPr id="24" name="直接连接符 23"/>
          <p:cNvCxnSpPr/>
          <p:nvPr/>
        </p:nvCxnSpPr>
        <p:spPr>
          <a:xfrm rot="5400000">
            <a:off x="4895385" y="2176887"/>
            <a:ext cx="1772732" cy="133"/>
          </a:xfrm>
          <a:prstGeom prst="line">
            <a:avLst/>
          </a:prstGeom>
          <a:ln>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1796637" y="2748780"/>
            <a:ext cx="2809865" cy="1132"/>
          </a:xfrm>
          <a:prstGeom prst="line">
            <a:avLst/>
          </a:prstGeom>
          <a:ln>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433036" y="1276256"/>
            <a:ext cx="2805407" cy="2066591"/>
          </a:xfrm>
          <a:prstGeom prst="rect">
            <a:avLst/>
          </a:prstGeom>
        </p:spPr>
        <p:txBody>
          <a:bodyPr wrap="square">
            <a:spAutoFit/>
          </a:bodyPr>
          <a:lstStyle/>
          <a:p>
            <a:pPr marL="256540" indent="-256540">
              <a:lnSpc>
                <a:spcPct val="200000"/>
              </a:lnSpc>
              <a:buFont typeface="Wingdings" panose="05000000000000000000" pitchFamily="2" charset="2"/>
              <a:buChar char="ü"/>
            </a:pPr>
            <a:r>
              <a:rPr lang="zh-CN" altLang="en-US" sz="1285" b="1" dirty="0">
                <a:latin typeface="微软雅黑" panose="020B0503020204020204" pitchFamily="34" charset="-122"/>
                <a:ea typeface="微软雅黑" panose="020B0503020204020204" pitchFamily="34" charset="-122"/>
              </a:rPr>
              <a:t>上海市一级运动员</a:t>
            </a:r>
            <a:endParaRPr lang="en-US" altLang="zh-CN" sz="1285" b="1" dirty="0">
              <a:latin typeface="微软雅黑" panose="020B0503020204020204" pitchFamily="34" charset="-122"/>
              <a:ea typeface="微软雅黑" panose="020B0503020204020204" pitchFamily="34" charset="-122"/>
            </a:endParaRPr>
          </a:p>
          <a:p>
            <a:pPr marL="256540" indent="-256540">
              <a:lnSpc>
                <a:spcPct val="200000"/>
              </a:lnSpc>
              <a:buFont typeface="Wingdings" panose="05000000000000000000" pitchFamily="2" charset="2"/>
              <a:buChar char="ü"/>
            </a:pPr>
            <a:r>
              <a:rPr lang="zh-CN" altLang="en-US" sz="1285" b="1" dirty="0">
                <a:latin typeface="微软雅黑" panose="020B0503020204020204" pitchFamily="34" charset="-122"/>
                <a:ea typeface="微软雅黑" panose="020B0503020204020204" pitchFamily="34" charset="-122"/>
              </a:rPr>
              <a:t>获得上海市体育阳光大联赛高校组跳绳、踢毽子比赛中一等奖</a:t>
            </a:r>
            <a:r>
              <a:rPr lang="en-US" altLang="zh-CN" sz="1285" b="1" dirty="0">
                <a:latin typeface="微软雅黑" panose="020B0503020204020204" pitchFamily="34" charset="-122"/>
                <a:ea typeface="微软雅黑" panose="020B0503020204020204" pitchFamily="34" charset="-122"/>
              </a:rPr>
              <a:t>2</a:t>
            </a:r>
            <a:r>
              <a:rPr lang="zh-CN" altLang="en-US" sz="1285" b="1" dirty="0">
                <a:latin typeface="微软雅黑" panose="020B0503020204020204" pitchFamily="34" charset="-122"/>
                <a:ea typeface="微软雅黑" panose="020B0503020204020204" pitchFamily="34" charset="-122"/>
              </a:rPr>
              <a:t>次</a:t>
            </a:r>
            <a:endParaRPr lang="en-US" altLang="zh-CN" sz="1285" b="1" dirty="0">
              <a:latin typeface="微软雅黑" panose="020B0503020204020204" pitchFamily="34" charset="-122"/>
              <a:ea typeface="微软雅黑" panose="020B0503020204020204" pitchFamily="34" charset="-122"/>
            </a:endParaRPr>
          </a:p>
          <a:p>
            <a:pPr marL="256540" indent="-256540">
              <a:lnSpc>
                <a:spcPct val="200000"/>
              </a:lnSpc>
              <a:buFont typeface="Wingdings" panose="05000000000000000000" pitchFamily="2" charset="2"/>
              <a:buChar char="ü"/>
            </a:pPr>
            <a:r>
              <a:rPr lang="zh-CN" altLang="en-US" sz="1285" b="1" dirty="0">
                <a:latin typeface="微软雅黑" panose="020B0503020204020204" pitchFamily="34" charset="-122"/>
                <a:ea typeface="微软雅黑" panose="020B0503020204020204" pitchFamily="34" charset="-122"/>
              </a:rPr>
              <a:t>获得女子毽子团队第一名</a:t>
            </a:r>
            <a:r>
              <a:rPr lang="en-US" altLang="zh-CN" sz="1285" b="1" dirty="0">
                <a:latin typeface="微软雅黑" panose="020B0503020204020204" pitchFamily="34" charset="-122"/>
                <a:ea typeface="微软雅黑" panose="020B0503020204020204" pitchFamily="34" charset="-122"/>
              </a:rPr>
              <a:t>2</a:t>
            </a:r>
            <a:r>
              <a:rPr lang="zh-CN" altLang="en-US" sz="1285" b="1" dirty="0">
                <a:latin typeface="微软雅黑" panose="020B0503020204020204" pitchFamily="34" charset="-122"/>
                <a:ea typeface="微软雅黑" panose="020B0503020204020204" pitchFamily="34" charset="-122"/>
              </a:rPr>
              <a:t>次</a:t>
            </a:r>
            <a:endParaRPr lang="zh-CN" altLang="en-US" sz="1285" b="1" dirty="0">
              <a:latin typeface="微软雅黑" panose="020B0503020204020204" pitchFamily="34" charset="-122"/>
              <a:ea typeface="微软雅黑" panose="020B0503020204020204" pitchFamily="34" charset="-122"/>
            </a:endParaRPr>
          </a:p>
        </p:txBody>
      </p:sp>
      <p:pic>
        <p:nvPicPr>
          <p:cNvPr id="3074" name="Picture 2"/>
          <p:cNvPicPr>
            <a:picLocks noChangeAspect="1" noChangeArrowheads="1"/>
          </p:cNvPicPr>
          <p:nvPr/>
        </p:nvPicPr>
        <p:blipFill>
          <a:blip r:embed="rId3"/>
          <a:srcRect/>
          <a:stretch>
            <a:fillRect/>
          </a:stretch>
        </p:blipFill>
        <p:spPr bwMode="auto">
          <a:xfrm>
            <a:off x="1934642" y="3032709"/>
            <a:ext cx="1171908" cy="879931"/>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a:srcRect/>
          <a:stretch>
            <a:fillRect/>
          </a:stretch>
        </p:blipFill>
        <p:spPr bwMode="auto">
          <a:xfrm>
            <a:off x="1931787" y="4017971"/>
            <a:ext cx="1174763" cy="852963"/>
          </a:xfrm>
          <a:prstGeom prst="rect">
            <a:avLst/>
          </a:prstGeom>
          <a:noFill/>
          <a:ln w="9525">
            <a:noFill/>
            <a:miter lim="800000"/>
            <a:headEnd/>
            <a:tailEnd/>
          </a:ln>
          <a:effectLst/>
        </p:spPr>
      </p:pic>
      <p:pic>
        <p:nvPicPr>
          <p:cNvPr id="3076" name="Picture 4"/>
          <p:cNvPicPr>
            <a:picLocks noChangeAspect="1" noChangeArrowheads="1"/>
          </p:cNvPicPr>
          <p:nvPr/>
        </p:nvPicPr>
        <p:blipFill>
          <a:blip r:embed="rId5" cstate="print"/>
          <a:srcRect/>
          <a:stretch>
            <a:fillRect/>
          </a:stretch>
        </p:blipFill>
        <p:spPr bwMode="auto">
          <a:xfrm>
            <a:off x="513873" y="3046519"/>
            <a:ext cx="1332536" cy="1893368"/>
          </a:xfrm>
          <a:prstGeom prst="rect">
            <a:avLst/>
          </a:prstGeom>
          <a:noFill/>
          <a:ln w="9525">
            <a:noFill/>
            <a:miter lim="800000"/>
            <a:headEnd/>
            <a:tailEnd/>
          </a:ln>
          <a:effectLst/>
        </p:spPr>
      </p:pic>
      <p:sp>
        <p:nvSpPr>
          <p:cNvPr id="33" name="矩形 32"/>
          <p:cNvSpPr/>
          <p:nvPr/>
        </p:nvSpPr>
        <p:spPr>
          <a:xfrm>
            <a:off x="5869208" y="1231992"/>
            <a:ext cx="2958454" cy="1671740"/>
          </a:xfrm>
          <a:prstGeom prst="rect">
            <a:avLst/>
          </a:prstGeom>
        </p:spPr>
        <p:txBody>
          <a:bodyPr wrap="square">
            <a:spAutoFit/>
          </a:bodyPr>
          <a:lstStyle/>
          <a:p>
            <a:pPr>
              <a:lnSpc>
                <a:spcPct val="200000"/>
              </a:lnSpc>
              <a:buFont typeface="Wingdings" panose="05000000000000000000" pitchFamily="2" charset="2"/>
              <a:buChar char="ü"/>
            </a:pPr>
            <a:r>
              <a:rPr lang="zh-CN" altLang="en-US" sz="1285" b="1" dirty="0">
                <a:latin typeface="微软雅黑" panose="020B0503020204020204" pitchFamily="34" charset="-122"/>
                <a:ea typeface="微软雅黑" panose="020B0503020204020204" pitchFamily="34" charset="-122"/>
              </a:rPr>
              <a:t>“追梦之旅：旧上海租界的红色印记”的社会实践项目荣获知行杯二等奖</a:t>
            </a:r>
            <a:endParaRPr lang="en-US" altLang="zh-CN" sz="1285" b="1" dirty="0">
              <a:latin typeface="微软雅黑" panose="020B0503020204020204" pitchFamily="34" charset="-122"/>
              <a:ea typeface="微软雅黑" panose="020B0503020204020204" pitchFamily="34" charset="-122"/>
            </a:endParaRPr>
          </a:p>
          <a:p>
            <a:pPr>
              <a:lnSpc>
                <a:spcPct val="200000"/>
              </a:lnSpc>
              <a:buFont typeface="Wingdings" panose="05000000000000000000" pitchFamily="2" charset="2"/>
              <a:buChar char="ü"/>
            </a:pPr>
            <a:r>
              <a:rPr lang="zh-CN" altLang="en-US" sz="1285" b="1" dirty="0">
                <a:latin typeface="微软雅黑" panose="020B0503020204020204" pitchFamily="34" charset="-122"/>
                <a:ea typeface="微软雅黑" panose="020B0503020204020204" pitchFamily="34" charset="-122"/>
              </a:rPr>
              <a:t>上海奉贤半程马拉松赛志优秀愿者</a:t>
            </a:r>
            <a:endParaRPr lang="en-US" altLang="zh-CN" sz="1285" b="1" dirty="0">
              <a:latin typeface="微软雅黑" panose="020B0503020204020204" pitchFamily="34" charset="-122"/>
              <a:ea typeface="微软雅黑" panose="020B0503020204020204" pitchFamily="34" charset="-122"/>
            </a:endParaRPr>
          </a:p>
          <a:p>
            <a:pPr>
              <a:lnSpc>
                <a:spcPct val="200000"/>
              </a:lnSpc>
              <a:buFont typeface="Wingdings" panose="05000000000000000000" pitchFamily="2" charset="2"/>
              <a:buChar char="ü"/>
            </a:pPr>
            <a:r>
              <a:rPr lang="zh-CN" altLang="en-US" sz="1285" b="1" dirty="0">
                <a:latin typeface="微软雅黑" panose="020B0503020204020204" pitchFamily="34" charset="-122"/>
                <a:ea typeface="微软雅黑" panose="020B0503020204020204" pitchFamily="34" charset="-122"/>
              </a:rPr>
              <a:t>一直从事勤工俭学</a:t>
            </a:r>
            <a:endParaRPr lang="en-US" altLang="zh-CN" sz="1285" b="1" dirty="0">
              <a:latin typeface="微软雅黑" panose="020B0503020204020204" pitchFamily="34" charset="-122"/>
              <a:ea typeface="微软雅黑" panose="020B0503020204020204" pitchFamily="34" charset="-122"/>
            </a:endParaRPr>
          </a:p>
        </p:txBody>
      </p:sp>
      <p:pic>
        <p:nvPicPr>
          <p:cNvPr id="34" name="图片 24" descr="fca4837b99f928bc0dd28099db746a1"/>
          <p:cNvPicPr>
            <a:picLocks noChangeAspect="1"/>
          </p:cNvPicPr>
          <p:nvPr/>
        </p:nvPicPr>
        <p:blipFill>
          <a:blip r:embed="rId6"/>
          <a:stretch>
            <a:fillRect/>
          </a:stretch>
        </p:blipFill>
        <p:spPr>
          <a:xfrm rot="16200000">
            <a:off x="3382477" y="2854511"/>
            <a:ext cx="837141" cy="1257778"/>
          </a:xfrm>
          <a:prstGeom prst="rect">
            <a:avLst/>
          </a:prstGeom>
        </p:spPr>
      </p:pic>
      <p:pic>
        <p:nvPicPr>
          <p:cNvPr id="4098" name="Picture 2"/>
          <p:cNvPicPr>
            <a:picLocks noChangeAspect="1" noChangeArrowheads="1"/>
          </p:cNvPicPr>
          <p:nvPr/>
        </p:nvPicPr>
        <p:blipFill>
          <a:blip r:embed="rId7"/>
          <a:srcRect/>
          <a:stretch>
            <a:fillRect/>
          </a:stretch>
        </p:blipFill>
        <p:spPr bwMode="auto">
          <a:xfrm>
            <a:off x="3403384" y="1205877"/>
            <a:ext cx="2255467" cy="1840268"/>
          </a:xfrm>
          <a:prstGeom prst="rect">
            <a:avLst/>
          </a:prstGeom>
          <a:noFill/>
          <a:ln w="9525">
            <a:noFill/>
            <a:miter lim="800000"/>
            <a:headEnd/>
            <a:tailEnd/>
          </a:ln>
          <a:effectLst/>
        </p:spPr>
      </p:pic>
      <p:pic>
        <p:nvPicPr>
          <p:cNvPr id="4099" name="Picture 3"/>
          <p:cNvPicPr>
            <a:picLocks noChangeAspect="1" noChangeArrowheads="1"/>
          </p:cNvPicPr>
          <p:nvPr/>
        </p:nvPicPr>
        <p:blipFill>
          <a:blip r:embed="rId8"/>
          <a:srcRect/>
          <a:stretch>
            <a:fillRect/>
          </a:stretch>
        </p:blipFill>
        <p:spPr bwMode="auto">
          <a:xfrm>
            <a:off x="5941053" y="3057955"/>
            <a:ext cx="1328529" cy="1823649"/>
          </a:xfrm>
          <a:prstGeom prst="rect">
            <a:avLst/>
          </a:prstGeom>
          <a:noFill/>
          <a:ln w="9525">
            <a:noFill/>
            <a:miter lim="800000"/>
            <a:headEnd/>
            <a:tailEnd/>
          </a:ln>
          <a:effectLst/>
        </p:spPr>
      </p:pic>
      <p:pic>
        <p:nvPicPr>
          <p:cNvPr id="4100" name="Picture 4"/>
          <p:cNvPicPr>
            <a:picLocks noChangeAspect="1" noChangeArrowheads="1"/>
          </p:cNvPicPr>
          <p:nvPr/>
        </p:nvPicPr>
        <p:blipFill>
          <a:blip r:embed="rId9"/>
          <a:srcRect/>
          <a:stretch>
            <a:fillRect/>
          </a:stretch>
        </p:blipFill>
        <p:spPr bwMode="auto">
          <a:xfrm>
            <a:off x="7352499" y="3066389"/>
            <a:ext cx="1303423" cy="1896124"/>
          </a:xfrm>
          <a:prstGeom prst="rect">
            <a:avLst/>
          </a:prstGeom>
          <a:noFill/>
          <a:ln w="9525">
            <a:noFill/>
            <a:miter lim="800000"/>
            <a:headEnd/>
            <a:tailEnd/>
          </a:ln>
          <a:effectLst/>
        </p:spPr>
      </p:pic>
      <p:pic>
        <p:nvPicPr>
          <p:cNvPr id="4101" name="Picture 5"/>
          <p:cNvPicPr>
            <a:picLocks noChangeAspect="1" noChangeArrowheads="1"/>
          </p:cNvPicPr>
          <p:nvPr/>
        </p:nvPicPr>
        <p:blipFill>
          <a:blip r:embed="rId10"/>
          <a:srcRect/>
          <a:stretch>
            <a:fillRect/>
          </a:stretch>
        </p:blipFill>
        <p:spPr bwMode="auto">
          <a:xfrm>
            <a:off x="4439660" y="3067102"/>
            <a:ext cx="1413787" cy="1861447"/>
          </a:xfrm>
          <a:prstGeom prst="rect">
            <a:avLst/>
          </a:prstGeom>
          <a:noFill/>
          <a:ln w="9525">
            <a:noFill/>
            <a:miter lim="800000"/>
            <a:headEnd/>
            <a:tailEnd/>
          </a:ln>
          <a:effectLst/>
        </p:spPr>
      </p:pic>
      <p:pic>
        <p:nvPicPr>
          <p:cNvPr id="4102" name="Picture 6"/>
          <p:cNvPicPr>
            <a:picLocks noChangeAspect="1" noChangeArrowheads="1"/>
          </p:cNvPicPr>
          <p:nvPr/>
        </p:nvPicPr>
        <p:blipFill>
          <a:blip r:embed="rId11"/>
          <a:srcRect/>
          <a:stretch>
            <a:fillRect/>
          </a:stretch>
        </p:blipFill>
        <p:spPr bwMode="auto">
          <a:xfrm>
            <a:off x="3173757" y="3986796"/>
            <a:ext cx="1178305" cy="882744"/>
          </a:xfrm>
          <a:prstGeom prst="rect">
            <a:avLst/>
          </a:prstGeom>
          <a:noFill/>
          <a:ln w="9525">
            <a:noFill/>
            <a:miter lim="800000"/>
            <a:headEnd/>
            <a:tailEnd/>
          </a:ln>
          <a:effectLst/>
        </p:spPr>
      </p:pic>
      <p:sp>
        <p:nvSpPr>
          <p:cNvPr id="22" name="TextBox 21"/>
          <p:cNvSpPr txBox="1"/>
          <p:nvPr/>
        </p:nvSpPr>
        <p:spPr>
          <a:xfrm>
            <a:off x="1164017" y="857405"/>
            <a:ext cx="564039" cy="311624"/>
          </a:xfrm>
          <a:prstGeom prst="rect">
            <a:avLst/>
          </a:prstGeom>
          <a:noFill/>
        </p:spPr>
        <p:txBody>
          <a:bodyPr wrap="square" rtlCol="0">
            <a:spAutoFit/>
          </a:bodyPr>
          <a:lstStyle/>
          <a:p>
            <a:r>
              <a:rPr lang="zh-CN" altLang="en-US" sz="1425" b="1" dirty="0">
                <a:solidFill>
                  <a:srgbClr val="C00000"/>
                </a:solidFill>
                <a:latin typeface="書體坊顏體㊣" pitchFamily="2" charset="-122"/>
                <a:ea typeface="書體坊顏體㊣" pitchFamily="2" charset="-122"/>
              </a:rPr>
              <a:t>体强</a:t>
            </a:r>
            <a:endParaRPr lang="zh-CN" altLang="en-US" sz="1425" b="1" dirty="0">
              <a:solidFill>
                <a:srgbClr val="C00000"/>
              </a:solidFill>
              <a:latin typeface="書體坊顏體㊣" pitchFamily="2" charset="-122"/>
              <a:ea typeface="書體坊顏體㊣" pitchFamily="2" charset="-122"/>
            </a:endParaRPr>
          </a:p>
        </p:txBody>
      </p:sp>
      <p:sp>
        <p:nvSpPr>
          <p:cNvPr id="23" name="TextBox 22"/>
          <p:cNvSpPr txBox="1"/>
          <p:nvPr/>
        </p:nvSpPr>
        <p:spPr>
          <a:xfrm>
            <a:off x="4314858" y="857405"/>
            <a:ext cx="564039" cy="311624"/>
          </a:xfrm>
          <a:prstGeom prst="rect">
            <a:avLst/>
          </a:prstGeom>
          <a:noFill/>
        </p:spPr>
        <p:txBody>
          <a:bodyPr wrap="square" rtlCol="0">
            <a:spAutoFit/>
          </a:bodyPr>
          <a:lstStyle/>
          <a:p>
            <a:r>
              <a:rPr lang="zh-CN" altLang="en-US" sz="1425" b="1" dirty="0">
                <a:solidFill>
                  <a:srgbClr val="C00000"/>
                </a:solidFill>
                <a:latin typeface="書體坊顏體㊣" pitchFamily="2" charset="-122"/>
                <a:ea typeface="書體坊顏體㊣" pitchFamily="2" charset="-122"/>
              </a:rPr>
              <a:t>美雅</a:t>
            </a:r>
            <a:endParaRPr lang="zh-CN" altLang="en-US" sz="1425" b="1" dirty="0">
              <a:solidFill>
                <a:srgbClr val="C00000"/>
              </a:solidFill>
              <a:latin typeface="書體坊顏體㊣" pitchFamily="2" charset="-122"/>
              <a:ea typeface="書體坊顏體㊣" pitchFamily="2" charset="-122"/>
            </a:endParaRPr>
          </a:p>
        </p:txBody>
      </p:sp>
      <p:sp>
        <p:nvSpPr>
          <p:cNvPr id="28" name="TextBox 27"/>
          <p:cNvSpPr txBox="1"/>
          <p:nvPr/>
        </p:nvSpPr>
        <p:spPr>
          <a:xfrm>
            <a:off x="6942180" y="857405"/>
            <a:ext cx="564039" cy="311624"/>
          </a:xfrm>
          <a:prstGeom prst="rect">
            <a:avLst/>
          </a:prstGeom>
          <a:noFill/>
        </p:spPr>
        <p:txBody>
          <a:bodyPr wrap="square" rtlCol="0">
            <a:spAutoFit/>
          </a:bodyPr>
          <a:lstStyle/>
          <a:p>
            <a:r>
              <a:rPr lang="zh-CN" altLang="en-US" sz="1425" b="1" dirty="0">
                <a:solidFill>
                  <a:srgbClr val="C00000"/>
                </a:solidFill>
                <a:latin typeface="書體坊顏體㊣" pitchFamily="2" charset="-122"/>
                <a:ea typeface="書體坊顏體㊣" pitchFamily="2" charset="-122"/>
              </a:rPr>
              <a:t>劳勤</a:t>
            </a:r>
            <a:endParaRPr lang="zh-CN" altLang="en-US" sz="1425" b="1" dirty="0">
              <a:solidFill>
                <a:srgbClr val="C00000"/>
              </a:solidFill>
              <a:latin typeface="書體坊顏體㊣" pitchFamily="2" charset="-122"/>
              <a:ea typeface="書體坊顏體㊣" pitchFamily="2" charset="-122"/>
            </a:endParaRPr>
          </a:p>
        </p:txBody>
      </p:sp>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9985" y="263626"/>
            <a:ext cx="3405352"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 联系我们</a:t>
            </a:r>
            <a:endParaRPr lang="zh-CN" altLang="en-US" sz="2800" dirty="0">
              <a:latin typeface="微软雅黑" panose="020B0503020204020204" pitchFamily="34" charset="-122"/>
              <a:ea typeface="微软雅黑" panose="020B0503020204020204" pitchFamily="34" charset="-122"/>
            </a:endParaRPr>
          </a:p>
        </p:txBody>
      </p:sp>
      <p:sp>
        <p:nvSpPr>
          <p:cNvPr id="5" name="矩形 4"/>
          <p:cNvSpPr/>
          <p:nvPr/>
        </p:nvSpPr>
        <p:spPr>
          <a:xfrm>
            <a:off x="-3283169" y="1038444"/>
            <a:ext cx="4572000" cy="114300"/>
          </a:xfrm>
          <a:prstGeom prst="rect">
            <a:avLst/>
          </a:prstGeom>
        </p:spPr>
        <p:txBody>
          <a:bodyPr>
            <a:spAutoFit/>
          </a:bodyPr>
          <a:lstStyle/>
          <a:p>
            <a:pPr fontAlgn="auto">
              <a:lnSpc>
                <a:spcPct val="150000"/>
              </a:lnSpc>
              <a:defRPr/>
            </a:pPr>
            <a:endParaRPr lang="zh-CN" altLang="en-US" sz="100" b="1" noProof="1">
              <a:cs typeface="+mn-ea"/>
            </a:endParaRPr>
          </a:p>
        </p:txBody>
      </p:sp>
      <p:sp>
        <p:nvSpPr>
          <p:cNvPr id="6" name="圆角矩形 5"/>
          <p:cNvSpPr/>
          <p:nvPr/>
        </p:nvSpPr>
        <p:spPr>
          <a:xfrm>
            <a:off x="367393" y="915779"/>
            <a:ext cx="8523515" cy="3909632"/>
          </a:xfrm>
          <a:prstGeom prst="roundRect">
            <a:avLst/>
          </a:prstGeom>
          <a:solidFill>
            <a:srgbClr val="FDF3ED"/>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fontAlgn="auto">
              <a:lnSpc>
                <a:spcPct val="150000"/>
              </a:lnSpc>
              <a:defRPr/>
            </a:pPr>
            <a:r>
              <a:rPr lang="zh-CN" altLang="en-US" sz="1800" noProof="1" smtClean="0">
                <a:solidFill>
                  <a:srgbClr val="962B16"/>
                </a:solidFill>
                <a:cs typeface="+mn-ea"/>
              </a:rPr>
              <a:t> </a:t>
            </a:r>
            <a:r>
              <a:rPr lang="zh-CN" altLang="en-US" sz="1500" noProof="1" smtClean="0">
                <a:solidFill>
                  <a:schemeClr val="tx1"/>
                </a:solidFill>
                <a:cs typeface="+mn-ea"/>
              </a:rPr>
              <a:t>学校官网：</a:t>
            </a:r>
            <a:r>
              <a:rPr lang="en-US" altLang="zh-CN" sz="1500" noProof="1" smtClean="0">
                <a:solidFill>
                  <a:schemeClr val="tx1"/>
                </a:solidFill>
                <a:cs typeface="+mn-ea"/>
                <a:hlinkClick r:id="rId1"/>
              </a:rPr>
              <a:t>https://www.sit.edu.cn</a:t>
            </a:r>
            <a:endParaRPr lang="en-US" altLang="zh-CN" sz="1500" noProof="1" smtClean="0">
              <a:solidFill>
                <a:schemeClr val="tx1"/>
              </a:solidFill>
              <a:cs typeface="+mn-ea"/>
            </a:endParaRPr>
          </a:p>
          <a:p>
            <a:pPr fontAlgn="auto">
              <a:lnSpc>
                <a:spcPct val="150000"/>
              </a:lnSpc>
              <a:defRPr/>
            </a:pPr>
            <a:r>
              <a:rPr lang="zh-CN" altLang="en-US" sz="1500" noProof="1" smtClean="0">
                <a:solidFill>
                  <a:schemeClr val="tx1"/>
                </a:solidFill>
                <a:cs typeface="+mn-ea"/>
              </a:rPr>
              <a:t> 招生办官网：</a:t>
            </a:r>
            <a:r>
              <a:rPr lang="en-US" altLang="zh-CN" sz="1500" noProof="1" smtClean="0">
                <a:solidFill>
                  <a:schemeClr val="tx1"/>
                </a:solidFill>
                <a:cs typeface="+mn-ea"/>
              </a:rPr>
              <a:t> </a:t>
            </a:r>
            <a:r>
              <a:rPr lang="en-US" altLang="zh-CN" sz="1500" noProof="1" smtClean="0">
                <a:solidFill>
                  <a:schemeClr val="tx1"/>
                </a:solidFill>
                <a:cs typeface="+mn-ea"/>
                <a:hlinkClick r:id="rId2"/>
              </a:rPr>
              <a:t>https://adm.sit.edu.cn</a:t>
            </a:r>
            <a:r>
              <a:rPr lang="zh-CN" altLang="en-US" sz="1500" noProof="1" smtClean="0">
                <a:solidFill>
                  <a:schemeClr val="tx1"/>
                </a:solidFill>
                <a:cs typeface="+mn-ea"/>
              </a:rPr>
              <a:t>（真实可靠消息的来源）</a:t>
            </a:r>
            <a:endParaRPr lang="en-US" altLang="zh-CN" sz="1500" noProof="1" smtClean="0">
              <a:solidFill>
                <a:schemeClr val="tx1"/>
              </a:solidFill>
              <a:cs typeface="+mn-ea"/>
            </a:endParaRPr>
          </a:p>
          <a:p>
            <a:pPr fontAlgn="auto">
              <a:lnSpc>
                <a:spcPct val="150000"/>
              </a:lnSpc>
              <a:defRPr/>
            </a:pPr>
            <a:r>
              <a:rPr lang="zh-CN" altLang="en-US" sz="1500" noProof="1" smtClean="0">
                <a:solidFill>
                  <a:schemeClr val="tx1"/>
                </a:solidFill>
                <a:cs typeface="+mn-ea"/>
              </a:rPr>
              <a:t> 日常咨询电话</a:t>
            </a:r>
            <a:r>
              <a:rPr lang="en-US" altLang="zh-CN" sz="1500" noProof="1" smtClean="0">
                <a:solidFill>
                  <a:schemeClr val="tx1"/>
                </a:solidFill>
                <a:cs typeface="+mn-ea"/>
              </a:rPr>
              <a:t>:021-64941403</a:t>
            </a:r>
            <a:endParaRPr lang="en-US" altLang="zh-CN" sz="1500" noProof="1" smtClean="0">
              <a:solidFill>
                <a:schemeClr val="tx1"/>
              </a:solidFill>
              <a:cs typeface="+mn-ea"/>
            </a:endParaRPr>
          </a:p>
          <a:p>
            <a:pPr fontAlgn="auto">
              <a:lnSpc>
                <a:spcPct val="150000"/>
              </a:lnSpc>
              <a:defRPr/>
            </a:pPr>
            <a:r>
              <a:rPr lang="zh-CN" altLang="en-US" sz="1500" noProof="1" smtClean="0">
                <a:solidFill>
                  <a:schemeClr val="tx1"/>
                </a:solidFill>
                <a:cs typeface="+mn-ea"/>
              </a:rPr>
              <a:t> 志愿填报热线：</a:t>
            </a:r>
            <a:r>
              <a:rPr lang="en-US" altLang="zh-CN" sz="1500" noProof="1" smtClean="0">
                <a:solidFill>
                  <a:schemeClr val="tx1"/>
                </a:solidFill>
                <a:cs typeface="+mn-ea"/>
              </a:rPr>
              <a:t>021-64948576</a:t>
            </a:r>
            <a:r>
              <a:rPr lang="zh-CN" altLang="en-US" sz="1500" noProof="1" smtClean="0">
                <a:solidFill>
                  <a:schemeClr val="tx1"/>
                </a:solidFill>
                <a:cs typeface="+mn-ea"/>
              </a:rPr>
              <a:t>、</a:t>
            </a:r>
            <a:r>
              <a:rPr lang="en-US" altLang="zh-CN" sz="1500" noProof="1" smtClean="0">
                <a:solidFill>
                  <a:schemeClr val="tx1"/>
                </a:solidFill>
                <a:cs typeface="+mn-ea"/>
              </a:rPr>
              <a:t>64948577</a:t>
            </a:r>
            <a:endParaRPr lang="en-US" altLang="zh-CN" sz="1500" noProof="1" smtClean="0">
              <a:solidFill>
                <a:schemeClr val="tx1"/>
              </a:solidFill>
              <a:cs typeface="+mn-ea"/>
            </a:endParaRPr>
          </a:p>
          <a:p>
            <a:pPr fontAlgn="auto">
              <a:lnSpc>
                <a:spcPct val="150000"/>
              </a:lnSpc>
              <a:defRPr/>
            </a:pPr>
            <a:r>
              <a:rPr lang="en-US" altLang="zh-CN" sz="1500" noProof="1" smtClean="0">
                <a:solidFill>
                  <a:schemeClr val="tx1"/>
                </a:solidFill>
                <a:cs typeface="+mn-ea"/>
              </a:rPr>
              <a:t>     64940020</a:t>
            </a:r>
            <a:r>
              <a:rPr lang="zh-CN" altLang="en-US" sz="1500" noProof="1" smtClean="0">
                <a:solidFill>
                  <a:schemeClr val="tx1"/>
                </a:solidFill>
                <a:cs typeface="+mn-ea"/>
              </a:rPr>
              <a:t>、</a:t>
            </a:r>
            <a:r>
              <a:rPr lang="en-US" altLang="zh-CN" sz="1500" noProof="1" smtClean="0">
                <a:solidFill>
                  <a:schemeClr val="tx1"/>
                </a:solidFill>
                <a:cs typeface="+mn-ea"/>
              </a:rPr>
              <a:t>64940021</a:t>
            </a:r>
            <a:r>
              <a:rPr lang="zh-CN" altLang="en-US" sz="1500" noProof="1" smtClean="0">
                <a:solidFill>
                  <a:schemeClr val="tx1"/>
                </a:solidFill>
                <a:cs typeface="+mn-ea"/>
              </a:rPr>
              <a:t>（</a:t>
            </a:r>
            <a:r>
              <a:rPr lang="en-US" altLang="zh-CN" sz="1500" noProof="1">
                <a:solidFill>
                  <a:schemeClr val="tx1"/>
                </a:solidFill>
                <a:cs typeface="+mn-ea"/>
              </a:rPr>
              <a:t>6</a:t>
            </a:r>
            <a:r>
              <a:rPr lang="zh-CN" altLang="en-US" sz="1500" noProof="1" smtClean="0">
                <a:solidFill>
                  <a:schemeClr val="tx1"/>
                </a:solidFill>
                <a:cs typeface="+mn-ea"/>
              </a:rPr>
              <a:t>月</a:t>
            </a:r>
            <a:r>
              <a:rPr lang="en-US" altLang="zh-CN" sz="1500" noProof="1" smtClean="0">
                <a:solidFill>
                  <a:schemeClr val="tx1"/>
                </a:solidFill>
                <a:cs typeface="+mn-ea"/>
              </a:rPr>
              <a:t>20</a:t>
            </a:r>
            <a:r>
              <a:rPr lang="zh-CN" altLang="en-US" sz="1500" noProof="1" smtClean="0">
                <a:solidFill>
                  <a:schemeClr val="tx1"/>
                </a:solidFill>
                <a:cs typeface="+mn-ea"/>
              </a:rPr>
              <a:t>日</a:t>
            </a:r>
            <a:r>
              <a:rPr lang="en-US" altLang="zh-CN" sz="1500" noProof="1" smtClean="0">
                <a:solidFill>
                  <a:schemeClr val="tx1"/>
                </a:solidFill>
                <a:cs typeface="+mn-ea"/>
              </a:rPr>
              <a:t>—7</a:t>
            </a:r>
            <a:r>
              <a:rPr lang="zh-CN" altLang="en-US" sz="1500" noProof="1" smtClean="0">
                <a:solidFill>
                  <a:schemeClr val="tx1"/>
                </a:solidFill>
                <a:cs typeface="+mn-ea"/>
              </a:rPr>
              <a:t>月</a:t>
            </a:r>
            <a:r>
              <a:rPr lang="en-US" altLang="zh-CN" sz="1500" noProof="1" smtClean="0">
                <a:solidFill>
                  <a:schemeClr val="tx1"/>
                </a:solidFill>
                <a:cs typeface="+mn-ea"/>
              </a:rPr>
              <a:t>15</a:t>
            </a:r>
            <a:r>
              <a:rPr lang="zh-CN" altLang="en-US" sz="1500" noProof="1" smtClean="0">
                <a:solidFill>
                  <a:schemeClr val="tx1"/>
                </a:solidFill>
                <a:cs typeface="+mn-ea"/>
              </a:rPr>
              <a:t>日）</a:t>
            </a:r>
            <a:endParaRPr lang="en-US" altLang="zh-CN" sz="1500" noProof="1" smtClean="0">
              <a:solidFill>
                <a:schemeClr val="tx1"/>
              </a:solidFill>
              <a:cs typeface="+mn-ea"/>
            </a:endParaRPr>
          </a:p>
          <a:p>
            <a:pPr fontAlgn="auto">
              <a:lnSpc>
                <a:spcPct val="150000"/>
              </a:lnSpc>
              <a:defRPr/>
            </a:pPr>
            <a:r>
              <a:rPr lang="en-US" altLang="zh-CN" sz="1500" noProof="1" smtClean="0">
                <a:solidFill>
                  <a:schemeClr val="tx1"/>
                </a:solidFill>
                <a:cs typeface="+mn-ea"/>
              </a:rPr>
              <a:t> </a:t>
            </a:r>
            <a:r>
              <a:rPr lang="zh-CN" altLang="en-US" sz="1500" noProof="1" smtClean="0">
                <a:solidFill>
                  <a:schemeClr val="tx1"/>
                </a:solidFill>
                <a:cs typeface="+mn-ea"/>
              </a:rPr>
              <a:t>招生办邮箱：</a:t>
            </a:r>
            <a:r>
              <a:rPr lang="en-US" altLang="zh-CN" sz="1500" noProof="1" smtClean="0">
                <a:solidFill>
                  <a:schemeClr val="tx1"/>
                </a:solidFill>
                <a:cs typeface="+mn-ea"/>
              </a:rPr>
              <a:t>sit_zsb2013@163.com</a:t>
            </a:r>
            <a:endParaRPr lang="en-US" altLang="zh-CN" sz="1500" noProof="1" smtClean="0">
              <a:solidFill>
                <a:schemeClr val="tx1"/>
              </a:solidFill>
              <a:cs typeface="+mn-ea"/>
            </a:endParaRPr>
          </a:p>
          <a:p>
            <a:pPr>
              <a:lnSpc>
                <a:spcPct val="150000"/>
              </a:lnSpc>
              <a:defRPr/>
            </a:pPr>
            <a:r>
              <a:rPr lang="zh-CN" altLang="en-US" sz="1800" b="1" noProof="1">
                <a:solidFill>
                  <a:srgbClr val="962B16"/>
                </a:solidFill>
                <a:cs typeface="+mn-ea"/>
              </a:rPr>
              <a:t>请</a:t>
            </a:r>
            <a:r>
              <a:rPr lang="zh-CN" altLang="en-US" sz="1800" b="1" noProof="1" smtClean="0">
                <a:solidFill>
                  <a:srgbClr val="962B16"/>
                </a:solidFill>
                <a:cs typeface="+mn-ea"/>
              </a:rPr>
              <a:t>加上各省市的招生咨询</a:t>
            </a:r>
            <a:r>
              <a:rPr lang="en-US" altLang="zh-CN" sz="1800" b="1" noProof="1" smtClean="0">
                <a:solidFill>
                  <a:srgbClr val="962B16"/>
                </a:solidFill>
                <a:cs typeface="+mn-ea"/>
              </a:rPr>
              <a:t>QQ</a:t>
            </a:r>
            <a:r>
              <a:rPr lang="zh-CN" altLang="en-US" sz="1800" b="1" noProof="1" smtClean="0">
                <a:solidFill>
                  <a:srgbClr val="962B16"/>
                </a:solidFill>
                <a:cs typeface="+mn-ea"/>
              </a:rPr>
              <a:t>群号</a:t>
            </a:r>
            <a:endParaRPr lang="en-US" altLang="zh-CN" sz="1800" b="1" noProof="1" smtClean="0">
              <a:solidFill>
                <a:srgbClr val="962B16"/>
              </a:solidFill>
              <a:cs typeface="+mn-ea"/>
            </a:endParaRPr>
          </a:p>
          <a:p>
            <a:pPr>
              <a:lnSpc>
                <a:spcPct val="150000"/>
              </a:lnSpc>
              <a:defRPr/>
            </a:pPr>
            <a:r>
              <a:rPr lang="zh-CN" altLang="en-US" sz="1500" noProof="1" smtClean="0">
                <a:solidFill>
                  <a:schemeClr val="tx1"/>
                </a:solidFill>
                <a:cs typeface="+mn-ea"/>
              </a:rPr>
              <a:t>上海市咨询</a:t>
            </a:r>
            <a:r>
              <a:rPr lang="en-US" altLang="zh-CN" sz="1500" noProof="1" smtClean="0">
                <a:solidFill>
                  <a:schemeClr val="tx1"/>
                </a:solidFill>
                <a:cs typeface="+mn-ea"/>
              </a:rPr>
              <a:t>QQ</a:t>
            </a:r>
            <a:r>
              <a:rPr lang="zh-CN" altLang="en-US" sz="1500" noProof="1" smtClean="0">
                <a:solidFill>
                  <a:schemeClr val="tx1"/>
                </a:solidFill>
                <a:cs typeface="+mn-ea"/>
              </a:rPr>
              <a:t>群：</a:t>
            </a:r>
            <a:r>
              <a:rPr lang="en-US" altLang="zh-CN" sz="1500" noProof="1" smtClean="0">
                <a:solidFill>
                  <a:schemeClr val="tx1"/>
                </a:solidFill>
                <a:cs typeface="+mn-ea"/>
              </a:rPr>
              <a:t>109060046</a:t>
            </a:r>
            <a:endParaRPr lang="en-US" altLang="zh-CN" sz="1500" noProof="1">
              <a:solidFill>
                <a:schemeClr val="tx1"/>
              </a:solidFill>
              <a:cs typeface="+mn-ea"/>
            </a:endParaRPr>
          </a:p>
          <a:p>
            <a:pPr fontAlgn="auto">
              <a:lnSpc>
                <a:spcPct val="150000"/>
              </a:lnSpc>
              <a:defRPr/>
            </a:pPr>
            <a:r>
              <a:rPr lang="zh-CN" altLang="en-US" sz="1500" noProof="1" smtClean="0">
                <a:solidFill>
                  <a:schemeClr val="tx1"/>
                </a:solidFill>
                <a:cs typeface="+mn-ea"/>
              </a:rPr>
              <a:t>各省市的招生咨询</a:t>
            </a:r>
            <a:r>
              <a:rPr lang="en-US" altLang="zh-CN" sz="1500" noProof="1" smtClean="0">
                <a:solidFill>
                  <a:schemeClr val="tx1"/>
                </a:solidFill>
                <a:cs typeface="+mn-ea"/>
              </a:rPr>
              <a:t>QQ</a:t>
            </a:r>
            <a:r>
              <a:rPr lang="zh-CN" altLang="en-US" sz="1500" noProof="1" smtClean="0">
                <a:solidFill>
                  <a:schemeClr val="tx1"/>
                </a:solidFill>
                <a:cs typeface="+mn-ea"/>
              </a:rPr>
              <a:t>群</a:t>
            </a:r>
            <a:r>
              <a:rPr lang="en-US" altLang="zh-CN" sz="1500" noProof="1" smtClean="0">
                <a:solidFill>
                  <a:schemeClr val="tx1"/>
                </a:solidFill>
                <a:cs typeface="+mn-ea"/>
              </a:rPr>
              <a:t> </a:t>
            </a:r>
            <a:r>
              <a:rPr lang="zh-CN" altLang="en-US" sz="1500" noProof="1" smtClean="0">
                <a:solidFill>
                  <a:schemeClr val="tx1"/>
                </a:solidFill>
                <a:cs typeface="+mn-ea"/>
              </a:rPr>
              <a:t>招生办地址：上海市徐汇区漕宝路</a:t>
            </a:r>
            <a:r>
              <a:rPr lang="en-US" altLang="zh-CN" sz="1500" noProof="1" smtClean="0">
                <a:solidFill>
                  <a:schemeClr val="tx1"/>
                </a:solidFill>
                <a:cs typeface="+mn-ea"/>
              </a:rPr>
              <a:t>120</a:t>
            </a:r>
            <a:r>
              <a:rPr lang="zh-CN" altLang="en-US" sz="1500" noProof="1" smtClean="0">
                <a:solidFill>
                  <a:schemeClr val="tx1"/>
                </a:solidFill>
                <a:cs typeface="+mn-ea"/>
              </a:rPr>
              <a:t>号图书馆</a:t>
            </a:r>
            <a:r>
              <a:rPr lang="en-US" altLang="zh-CN" sz="1500" noProof="1" smtClean="0">
                <a:solidFill>
                  <a:schemeClr val="tx1"/>
                </a:solidFill>
                <a:cs typeface="+mn-ea"/>
              </a:rPr>
              <a:t>210</a:t>
            </a:r>
            <a:r>
              <a:rPr lang="zh-CN" altLang="en-US" sz="1500" noProof="1" smtClean="0">
                <a:solidFill>
                  <a:schemeClr val="tx1"/>
                </a:solidFill>
                <a:cs typeface="+mn-ea"/>
              </a:rPr>
              <a:t>室</a:t>
            </a:r>
            <a:endParaRPr lang="zh-CN" altLang="en-US" sz="1500" noProof="1">
              <a:solidFill>
                <a:schemeClr val="tx1"/>
              </a:solidFill>
              <a:cs typeface="+mn-ea"/>
            </a:endParaRPr>
          </a:p>
        </p:txBody>
      </p:sp>
      <p:sp>
        <p:nvSpPr>
          <p:cNvPr id="7" name="TextBox 6"/>
          <p:cNvSpPr txBox="1"/>
          <p:nvPr/>
        </p:nvSpPr>
        <p:spPr>
          <a:xfrm>
            <a:off x="7225393" y="2670038"/>
            <a:ext cx="266700" cy="106680"/>
          </a:xfrm>
          <a:prstGeom prst="rect">
            <a:avLst/>
          </a:prstGeom>
          <a:noFill/>
        </p:spPr>
        <p:txBody>
          <a:bodyPr wrap="none" rtlCol="0">
            <a:spAutoFit/>
          </a:bodyPr>
          <a:lstStyle/>
          <a:p>
            <a:r>
              <a:rPr lang="zh-CN" altLang="en-US" sz="100" dirty="0" smtClean="0"/>
              <a:t>  招生手机网站</a:t>
            </a:r>
            <a:endParaRPr lang="zh-CN" altLang="en-US" sz="100" dirty="0"/>
          </a:p>
        </p:txBody>
      </p:sp>
      <p:sp>
        <p:nvSpPr>
          <p:cNvPr id="8" name="TextBox 7"/>
          <p:cNvSpPr txBox="1"/>
          <p:nvPr/>
        </p:nvSpPr>
        <p:spPr>
          <a:xfrm>
            <a:off x="7286626" y="4482510"/>
            <a:ext cx="1177245" cy="106680"/>
          </a:xfrm>
          <a:prstGeom prst="rect">
            <a:avLst/>
          </a:prstGeom>
          <a:noFill/>
        </p:spPr>
        <p:txBody>
          <a:bodyPr wrap="square" rtlCol="0">
            <a:spAutoFit/>
          </a:bodyPr>
          <a:lstStyle/>
          <a:p>
            <a:r>
              <a:rPr lang="zh-CN" altLang="en-US" sz="100" dirty="0" smtClean="0"/>
              <a:t>招生官方微信</a:t>
            </a:r>
            <a:endParaRPr lang="zh-CN" altLang="en-US" sz="100" dirty="0"/>
          </a:p>
        </p:txBody>
      </p:sp>
      <p:pic>
        <p:nvPicPr>
          <p:cNvPr id="2049" name="Picture 1"/>
          <p:cNvPicPr>
            <a:picLocks noChangeAspect="1" noChangeArrowheads="1"/>
          </p:cNvPicPr>
          <p:nvPr/>
        </p:nvPicPr>
        <p:blipFill>
          <a:blip r:embed="rId3" cstate="print"/>
          <a:srcRect/>
          <a:stretch>
            <a:fillRect/>
          </a:stretch>
        </p:blipFill>
        <p:spPr bwMode="auto">
          <a:xfrm>
            <a:off x="7237640" y="1335178"/>
            <a:ext cx="1334862" cy="1293529"/>
          </a:xfrm>
          <a:prstGeom prst="rect">
            <a:avLst/>
          </a:prstGeom>
          <a:noFill/>
          <a:ln w="9525">
            <a:noFill/>
            <a:miter lim="800000"/>
            <a:headEnd/>
            <a:tailEnd/>
          </a:ln>
          <a:effectLst>
            <a:outerShdw blurRad="50800" dist="50800" dir="5400000" algn="ctr" rotWithShape="0">
              <a:schemeClr val="bg1"/>
            </a:outerShdw>
          </a:effectLst>
        </p:spPr>
      </p:pic>
      <p:pic>
        <p:nvPicPr>
          <p:cNvPr id="1026" name="Picture 2" descr="D:\招生\2021\宣传参考材料\招办官微.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0659" y="2947038"/>
            <a:ext cx="1528823" cy="15288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29049" y="322984"/>
            <a:ext cx="7418505" cy="398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latin typeface="微软雅黑" panose="020B0503020204020204" pitchFamily="34" charset="-122"/>
                <a:ea typeface="微软雅黑" panose="020B0503020204020204" pitchFamily="34" charset="-122"/>
              </a:rPr>
              <a:t>学校概况（特色成绩）</a:t>
            </a:r>
            <a:endParaRPr lang="zh-CN" altLang="en-US" sz="2000" dirty="0" smtClean="0">
              <a:latin typeface="微软雅黑" panose="020B0503020204020204" pitchFamily="34" charset="-122"/>
              <a:ea typeface="微软雅黑" panose="020B0503020204020204" pitchFamily="34" charset="-122"/>
            </a:endParaRPr>
          </a:p>
        </p:txBody>
      </p:sp>
      <p:sp>
        <p:nvSpPr>
          <p:cNvPr id="8" name="矩形 7"/>
          <p:cNvSpPr/>
          <p:nvPr/>
        </p:nvSpPr>
        <p:spPr>
          <a:xfrm>
            <a:off x="124233" y="1042979"/>
            <a:ext cx="9315988" cy="369633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750"/>
              </a:spcBef>
            </a:pPr>
            <a:r>
              <a:rPr lang="zh-CN" altLang="en-US" sz="1600" dirty="0">
                <a:latin typeface="+mn-ea"/>
              </a:rPr>
              <a:t>入选“教育部卓越工程师教育培养计划”</a:t>
            </a:r>
            <a:endParaRPr lang="en-US" altLang="zh-CN" sz="1600" dirty="0">
              <a:latin typeface="+mn-ea"/>
            </a:endParaRPr>
          </a:p>
          <a:p>
            <a:pPr>
              <a:spcBef>
                <a:spcPts val="750"/>
              </a:spcBef>
            </a:pPr>
            <a:r>
              <a:rPr lang="zh-CN" altLang="en-US" sz="1600" dirty="0" smtClean="0">
                <a:latin typeface="+mn-ea"/>
              </a:rPr>
              <a:t>全国</a:t>
            </a:r>
            <a:r>
              <a:rPr lang="en-US" altLang="zh-CN" sz="1600" dirty="0">
                <a:latin typeface="+mn-ea"/>
              </a:rPr>
              <a:t>100</a:t>
            </a:r>
            <a:r>
              <a:rPr lang="zh-CN" altLang="en-US" sz="1600" dirty="0">
                <a:latin typeface="+mn-ea"/>
              </a:rPr>
              <a:t>所应用型示范本科高校建设单位</a:t>
            </a:r>
            <a:endParaRPr lang="en-US" altLang="zh-CN" sz="1600" dirty="0">
              <a:latin typeface="+mn-ea"/>
            </a:endParaRPr>
          </a:p>
          <a:p>
            <a:pPr>
              <a:spcBef>
                <a:spcPts val="750"/>
              </a:spcBef>
            </a:pPr>
            <a:r>
              <a:rPr lang="zh-CN" altLang="en-US" sz="1600" dirty="0">
                <a:latin typeface="+mn-ea"/>
              </a:rPr>
              <a:t>上海首批深化创新创业教育改革示范高校</a:t>
            </a:r>
            <a:endParaRPr lang="zh-CN" altLang="en-US" sz="1600" dirty="0">
              <a:latin typeface="+mn-ea"/>
            </a:endParaRPr>
          </a:p>
          <a:p>
            <a:pPr>
              <a:spcBef>
                <a:spcPts val="750"/>
              </a:spcBef>
            </a:pPr>
            <a:r>
              <a:rPr lang="zh-CN" altLang="en-US" sz="1600" dirty="0">
                <a:latin typeface="+mn-ea"/>
              </a:rPr>
              <a:t>博士学位授权立项建设单位</a:t>
            </a:r>
            <a:endParaRPr lang="en-US" altLang="zh-CN" sz="1600" dirty="0">
              <a:latin typeface="+mn-ea"/>
            </a:endParaRPr>
          </a:p>
          <a:p>
            <a:pPr>
              <a:spcBef>
                <a:spcPts val="750"/>
              </a:spcBef>
            </a:pPr>
            <a:r>
              <a:rPr lang="zh-CN" altLang="en-US" sz="1600" dirty="0">
                <a:latin typeface="+mn-ea"/>
              </a:rPr>
              <a:t>首批上海高水平地方应用型高校重点建设单位</a:t>
            </a:r>
            <a:endParaRPr lang="en-US" altLang="zh-CN" sz="1600" dirty="0">
              <a:latin typeface="+mn-ea"/>
            </a:endParaRPr>
          </a:p>
          <a:p>
            <a:pPr>
              <a:spcBef>
                <a:spcPts val="750"/>
              </a:spcBef>
            </a:pPr>
            <a:r>
              <a:rPr lang="zh-CN" altLang="en-US" sz="1600" dirty="0">
                <a:latin typeface="+mn-ea"/>
              </a:rPr>
              <a:t>教育部“新工科”建设和一流专业建设单位</a:t>
            </a:r>
            <a:endParaRPr lang="en-US" altLang="zh-CN" sz="1600" dirty="0">
              <a:latin typeface="+mn-ea"/>
            </a:endParaRPr>
          </a:p>
          <a:p>
            <a:pPr>
              <a:spcBef>
                <a:spcPts val="750"/>
              </a:spcBef>
            </a:pPr>
            <a:r>
              <a:rPr lang="zh-CN" altLang="zh-CN" sz="1600" dirty="0" smtClean="0">
                <a:latin typeface="+mn-ea"/>
              </a:rPr>
              <a:t>一流</a:t>
            </a:r>
            <a:r>
              <a:rPr lang="zh-CN" altLang="zh-CN" sz="1600" dirty="0">
                <a:latin typeface="+mn-ea"/>
              </a:rPr>
              <a:t>本科建设引领计划、一流研究生教育引领计划、上海市高峰高原学科建设</a:t>
            </a:r>
            <a:r>
              <a:rPr lang="zh-CN" altLang="zh-CN" sz="1600" dirty="0" smtClean="0">
                <a:latin typeface="+mn-ea"/>
              </a:rPr>
              <a:t>计划</a:t>
            </a:r>
            <a:endParaRPr lang="en-US" altLang="zh-CN" sz="1600" dirty="0" smtClean="0">
              <a:latin typeface="+mn-ea"/>
            </a:endParaRPr>
          </a:p>
          <a:p>
            <a:pPr>
              <a:spcBef>
                <a:spcPts val="750"/>
              </a:spcBef>
            </a:pPr>
            <a:r>
              <a:rPr lang="zh-CN" altLang="zh-CN" sz="1600" dirty="0" smtClean="0">
                <a:latin typeface="+mn-ea"/>
              </a:rPr>
              <a:t>上海</a:t>
            </a:r>
            <a:r>
              <a:rPr lang="zh-CN" altLang="zh-CN" sz="1600" dirty="0">
                <a:latin typeface="+mn-ea"/>
              </a:rPr>
              <a:t>高校课程思政整体改革领航高校</a:t>
            </a:r>
            <a:r>
              <a:rPr lang="zh-CN" altLang="zh-CN" sz="1600" dirty="0" smtClean="0">
                <a:latin typeface="+mn-ea"/>
              </a:rPr>
              <a:t>、</a:t>
            </a:r>
            <a:endParaRPr lang="en-US" altLang="zh-CN" sz="1600" dirty="0" smtClean="0">
              <a:latin typeface="+mn-ea"/>
            </a:endParaRPr>
          </a:p>
          <a:p>
            <a:pPr>
              <a:spcBef>
                <a:spcPts val="750"/>
              </a:spcBef>
            </a:pPr>
            <a:r>
              <a:rPr lang="zh-CN" altLang="en-US" sz="1600" dirty="0">
                <a:latin typeface="+mn-ea"/>
              </a:rPr>
              <a:t>入选</a:t>
            </a:r>
            <a:r>
              <a:rPr lang="zh-CN" altLang="zh-CN" sz="1600" dirty="0" smtClean="0">
                <a:latin typeface="+mn-ea"/>
              </a:rPr>
              <a:t>国家</a:t>
            </a:r>
            <a:r>
              <a:rPr lang="zh-CN" altLang="zh-CN" sz="1600" dirty="0">
                <a:latin typeface="+mn-ea"/>
              </a:rPr>
              <a:t>知识产权试点</a:t>
            </a:r>
            <a:r>
              <a:rPr lang="zh-CN" altLang="zh-CN" sz="1600" dirty="0" smtClean="0">
                <a:latin typeface="+mn-ea"/>
              </a:rPr>
              <a:t>高校</a:t>
            </a:r>
            <a:r>
              <a:rPr lang="zh-CN" altLang="en-US" sz="1600" dirty="0" smtClean="0">
                <a:latin typeface="+mn-ea"/>
              </a:rPr>
              <a:t>、上海市专利工作示范单位</a:t>
            </a:r>
            <a:endParaRPr lang="en-US" altLang="zh-CN" sz="1600" dirty="0">
              <a:latin typeface="+mn-ea"/>
            </a:endParaRPr>
          </a:p>
          <a:p>
            <a:pPr>
              <a:spcBef>
                <a:spcPts val="750"/>
              </a:spcBef>
            </a:pPr>
            <a:r>
              <a:rPr lang="en-US" altLang="zh-CN" sz="1600" dirty="0" smtClean="0">
                <a:latin typeface="+mn-ea"/>
              </a:rPr>
              <a:t>2018</a:t>
            </a:r>
            <a:r>
              <a:rPr lang="zh-CN" altLang="zh-CN" sz="1600" dirty="0" smtClean="0">
                <a:latin typeface="+mn-ea"/>
              </a:rPr>
              <a:t>年</a:t>
            </a:r>
            <a:r>
              <a:rPr lang="en-US" altLang="zh-CN" sz="1600" dirty="0" smtClean="0">
                <a:latin typeface="+mn-ea"/>
              </a:rPr>
              <a:t>-2020</a:t>
            </a:r>
            <a:r>
              <a:rPr lang="zh-CN" altLang="en-US" sz="1600" dirty="0" smtClean="0">
                <a:latin typeface="+mn-ea"/>
              </a:rPr>
              <a:t>年</a:t>
            </a:r>
            <a:r>
              <a:rPr lang="zh-CN" altLang="zh-CN" sz="1600" dirty="0" smtClean="0">
                <a:latin typeface="+mn-ea"/>
              </a:rPr>
              <a:t>，</a:t>
            </a:r>
            <a:r>
              <a:rPr lang="zh-CN" altLang="zh-CN" sz="1600" dirty="0">
                <a:latin typeface="+mn-ea"/>
              </a:rPr>
              <a:t>在上海高校分类评价应用技术型高校中连续三年排名第一 </a:t>
            </a:r>
            <a:br>
              <a:rPr lang="zh-CN" altLang="zh-CN" dirty="0">
                <a:solidFill>
                  <a:srgbClr val="C00000"/>
                </a:solidFill>
                <a:latin typeface="+mn-ea"/>
              </a:rPr>
            </a:br>
            <a:endParaRPr lang="zh-CN" altLang="en-US" dirty="0">
              <a:solidFill>
                <a:srgbClr val="C00000"/>
              </a:solidFill>
              <a:latin typeface="+mn-e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 y="-1799"/>
            <a:ext cx="9140240" cy="5145617"/>
          </a:xfrm>
          <a:prstGeom prst="rect">
            <a:avLst/>
          </a:prstGeom>
        </p:spPr>
      </p:pic>
      <p:sp>
        <p:nvSpPr>
          <p:cNvPr id="5" name="文本框 4"/>
          <p:cNvSpPr txBox="1"/>
          <p:nvPr/>
        </p:nvSpPr>
        <p:spPr>
          <a:xfrm>
            <a:off x="866274" y="171767"/>
            <a:ext cx="3083092" cy="783590"/>
          </a:xfrm>
          <a:prstGeom prst="rect">
            <a:avLst/>
          </a:prstGeom>
          <a:noFill/>
        </p:spPr>
        <p:txBody>
          <a:bodyPr wrap="square" rtlCol="0">
            <a:spAutoFit/>
          </a:bodyPr>
          <a:lstStyle/>
          <a:p>
            <a:endParaRPr lang="zh-CN" altLang="en-US" sz="4500" dirty="0">
              <a:solidFill>
                <a:schemeClr val="bg1"/>
              </a:solidFill>
              <a:latin typeface="微软雅黑" panose="020B0503020204020204" pitchFamily="34" charset="-122"/>
              <a:ea typeface="微软雅黑" panose="020B0503020204020204" pitchFamily="34" charset="-122"/>
            </a:endParaRPr>
          </a:p>
        </p:txBody>
      </p:sp>
      <p:pic>
        <p:nvPicPr>
          <p:cNvPr id="6" name="图片 5" descr="微信图片_20200624094510.jpg"/>
          <p:cNvPicPr>
            <a:picLocks noChangeAspect="1"/>
          </p:cNvPicPr>
          <p:nvPr/>
        </p:nvPicPr>
        <p:blipFill>
          <a:blip r:embed="rId2"/>
          <a:stretch>
            <a:fillRect/>
          </a:stretch>
        </p:blipFill>
        <p:spPr>
          <a:xfrm>
            <a:off x="0" y="318"/>
            <a:ext cx="9144000" cy="5143501"/>
          </a:xfrm>
          <a:prstGeom prst="rect">
            <a:avLst/>
          </a:prstGeom>
        </p:spPr>
      </p:pic>
      <p:sp>
        <p:nvSpPr>
          <p:cNvPr id="7" name="TextBox 6"/>
          <p:cNvSpPr txBox="1"/>
          <p:nvPr/>
        </p:nvSpPr>
        <p:spPr>
          <a:xfrm>
            <a:off x="1017297" y="415430"/>
            <a:ext cx="7059010" cy="2168525"/>
          </a:xfrm>
          <a:prstGeom prst="rect">
            <a:avLst/>
          </a:prstGeom>
          <a:noFill/>
        </p:spPr>
        <p:txBody>
          <a:bodyPr wrap="square" rtlCol="0">
            <a:spAutoFit/>
          </a:bodyPr>
          <a:lstStyle/>
          <a:p>
            <a:pPr algn="ctr">
              <a:lnSpc>
                <a:spcPct val="150000"/>
              </a:lnSpc>
            </a:pPr>
            <a:r>
              <a:rPr lang="zh-CN" altLang="en-US" sz="4500" b="1" dirty="0" smtClean="0">
                <a:solidFill>
                  <a:srgbClr val="E10937"/>
                </a:solidFill>
                <a:effectLst>
                  <a:outerShdw blurRad="50800" dist="50800" dir="5400000" algn="ctr" rotWithShape="0">
                    <a:schemeClr val="bg1"/>
                  </a:outerShdw>
                </a:effectLst>
                <a:latin typeface="微软雅黑" panose="020B0503020204020204" pitchFamily="34" charset="-122"/>
                <a:ea typeface="微软雅黑" panose="020B0503020204020204" pitchFamily="34" charset="-122"/>
              </a:rPr>
              <a:t>上海应用技术大学欢迎你</a:t>
            </a:r>
            <a:endParaRPr lang="en-US" altLang="zh-CN" sz="4500" b="1" dirty="0" smtClean="0">
              <a:solidFill>
                <a:srgbClr val="E10937"/>
              </a:solidFill>
              <a:effectLst>
                <a:outerShdw blurRad="50800" dist="50800" dir="5400000" algn="ctr" rotWithShape="0">
                  <a:schemeClr val="bg1"/>
                </a:outerShdw>
              </a:effectLst>
            </a:endParaRPr>
          </a:p>
          <a:p>
            <a:pPr algn="ctr">
              <a:lnSpc>
                <a:spcPct val="150000"/>
              </a:lnSpc>
            </a:pPr>
            <a:r>
              <a:rPr lang="zh-CN" altLang="en-US" sz="4500" b="1" dirty="0" smtClean="0">
                <a:solidFill>
                  <a:srgbClr val="E10937"/>
                </a:solidFill>
                <a:effectLst>
                  <a:outerShdw blurRad="50800" dist="50800" dir="5400000" algn="ctr" rotWithShape="0">
                    <a:schemeClr val="bg1"/>
                  </a:outerShdw>
                </a:effectLst>
                <a:latin typeface="微软雅黑" panose="020B0503020204020204" pitchFamily="34" charset="-122"/>
                <a:ea typeface="微软雅黑" panose="020B0503020204020204" pitchFamily="34" charset="-122"/>
              </a:rPr>
              <a:t>筑梦   逐梦   圆梦</a:t>
            </a:r>
            <a:endParaRPr lang="zh-CN" altLang="en-US" sz="4500" b="1" dirty="0">
              <a:solidFill>
                <a:srgbClr val="E10937"/>
              </a:solidFill>
              <a:effectLst>
                <a:outerShdw blurRad="50800" dist="50800" dir="5400000" algn="ctr" rotWithShape="0">
                  <a:schemeClr val="bg1"/>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93090" y="353795"/>
            <a:ext cx="10122710" cy="39878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latin typeface="微软雅黑" panose="020B0503020204020204" pitchFamily="34" charset="-122"/>
                <a:ea typeface="微软雅黑" panose="020B0503020204020204" pitchFamily="34" charset="-122"/>
              </a:rPr>
              <a:t>学校概况（人</a:t>
            </a:r>
            <a:r>
              <a:rPr lang="zh-CN" altLang="en-US" sz="2000" dirty="0">
                <a:latin typeface="微软雅黑" panose="020B0503020204020204" pitchFamily="34" charset="-122"/>
                <a:ea typeface="微软雅黑" panose="020B0503020204020204" pitchFamily="34" charset="-122"/>
              </a:rPr>
              <a:t>才培</a:t>
            </a:r>
            <a:r>
              <a:rPr lang="zh-CN" altLang="en-US" sz="2000" dirty="0" smtClean="0">
                <a:latin typeface="微软雅黑" panose="020B0503020204020204" pitchFamily="34" charset="-122"/>
                <a:ea typeface="微软雅黑" panose="020B0503020204020204" pitchFamily="34" charset="-122"/>
              </a:rPr>
              <a:t>养目标）</a:t>
            </a:r>
            <a:endParaRPr lang="zh-CN" altLang="en-US" sz="2000" dirty="0" smtClean="0">
              <a:latin typeface="微软雅黑" panose="020B0503020204020204" pitchFamily="34" charset="-122"/>
              <a:ea typeface="微软雅黑" panose="020B0503020204020204" pitchFamily="34" charset="-122"/>
            </a:endParaRPr>
          </a:p>
        </p:txBody>
      </p:sp>
      <p:sp>
        <p:nvSpPr>
          <p:cNvPr id="5" name="TextBox 4"/>
          <p:cNvSpPr txBox="1"/>
          <p:nvPr/>
        </p:nvSpPr>
        <p:spPr>
          <a:xfrm>
            <a:off x="250975" y="1094183"/>
            <a:ext cx="9270124" cy="2399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dirty="0" smtClean="0">
                <a:solidFill>
                  <a:srgbClr val="002060"/>
                </a:solidFill>
                <a:latin typeface="微软雅黑" panose="020B0503020204020204" pitchFamily="34" charset="-122"/>
                <a:ea typeface="微软雅黑" panose="020B0503020204020204" pitchFamily="34" charset="-122"/>
              </a:rPr>
              <a:t>人才培养目标：培养实践能力强、具有创新精神和国际视野、</a:t>
            </a:r>
            <a:endParaRPr lang="zh-CN" altLang="en-US" sz="2000"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dirty="0" smtClean="0">
                <a:solidFill>
                  <a:srgbClr val="002060"/>
                </a:solidFill>
                <a:latin typeface="微软雅黑" panose="020B0503020204020204" pitchFamily="34" charset="-122"/>
                <a:ea typeface="微软雅黑" panose="020B0503020204020204" pitchFamily="34" charset="-122"/>
              </a:rPr>
              <a:t> </a:t>
            </a:r>
            <a:r>
              <a:rPr lang="en-US" altLang="zh-CN" sz="2000" dirty="0" smtClean="0">
                <a:solidFill>
                  <a:srgbClr val="002060"/>
                </a:solidFill>
                <a:latin typeface="微软雅黑" panose="020B0503020204020204" pitchFamily="34" charset="-122"/>
                <a:ea typeface="微软雅黑" panose="020B0503020204020204" pitchFamily="34" charset="-122"/>
              </a:rPr>
              <a:t>                      </a:t>
            </a:r>
            <a:r>
              <a:rPr lang="zh-CN" altLang="en-US" sz="2000" dirty="0" smtClean="0">
                <a:solidFill>
                  <a:srgbClr val="002060"/>
                </a:solidFill>
                <a:latin typeface="微软雅黑" panose="020B0503020204020204" pitchFamily="34" charset="-122"/>
                <a:ea typeface="微软雅黑" panose="020B0503020204020204" pitchFamily="34" charset="-122"/>
              </a:rPr>
              <a:t>以一线工程师为主的高素质应用创新型人才</a:t>
            </a:r>
            <a:endParaRPr lang="en-US" altLang="zh-CN" sz="2000" dirty="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dirty="0" smtClean="0">
                <a:solidFill>
                  <a:srgbClr val="002060"/>
                </a:solidFill>
                <a:latin typeface="微软雅黑" panose="020B0503020204020204" pitchFamily="34" charset="-122"/>
                <a:ea typeface="微软雅黑" panose="020B0503020204020204" pitchFamily="34" charset="-122"/>
              </a:rPr>
              <a:t>办学理念：“依产业而兴，托科技而强”</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dirty="0" smtClean="0">
                <a:solidFill>
                  <a:srgbClr val="002060"/>
                </a:solidFill>
                <a:latin typeface="微软雅黑" panose="020B0503020204020204" pitchFamily="34" charset="-122"/>
                <a:ea typeface="微软雅黑" panose="020B0503020204020204" pitchFamily="34" charset="-122"/>
              </a:rPr>
              <a:t>对接行业：上海“美丽健康”产业、“上海制造”“上海文化”</a:t>
            </a:r>
            <a:endParaRPr lang="zh-CN" altLang="en-US" sz="2000" dirty="0" smtClean="0">
              <a:solidFill>
                <a:srgbClr val="002060"/>
              </a:solidFill>
              <a:latin typeface="微软雅黑" panose="020B0503020204020204" pitchFamily="34" charset="-122"/>
              <a:ea typeface="微软雅黑" panose="020B0503020204020204" pitchFamily="34" charset="-122"/>
            </a:endParaRPr>
          </a:p>
          <a:p>
            <a:pPr>
              <a:lnSpc>
                <a:spcPct val="150000"/>
              </a:lnSpc>
            </a:pPr>
            <a:r>
              <a:rPr lang="zh-CN" altLang="en-US" sz="2000" dirty="0" smtClean="0">
                <a:solidFill>
                  <a:srgbClr val="002060"/>
                </a:solidFill>
                <a:latin typeface="微软雅黑" panose="020B0503020204020204" pitchFamily="34" charset="-122"/>
                <a:ea typeface="微软雅黑" panose="020B0503020204020204" pitchFamily="34" charset="-122"/>
              </a:rPr>
              <a:t> </a:t>
            </a:r>
            <a:r>
              <a:rPr lang="en-US" altLang="zh-CN" sz="2000" dirty="0" smtClean="0">
                <a:solidFill>
                  <a:srgbClr val="002060"/>
                </a:solidFill>
                <a:latin typeface="微软雅黑" panose="020B0503020204020204" pitchFamily="34" charset="-122"/>
                <a:ea typeface="微软雅黑" panose="020B0503020204020204" pitchFamily="34" charset="-122"/>
              </a:rPr>
              <a:t>                </a:t>
            </a:r>
            <a:r>
              <a:rPr lang="zh-CN" altLang="en-US" sz="2000" dirty="0" smtClean="0">
                <a:solidFill>
                  <a:srgbClr val="002060"/>
                </a:solidFill>
                <a:latin typeface="微软雅黑" panose="020B0503020204020204" pitchFamily="34" charset="-122"/>
                <a:ea typeface="微软雅黑" panose="020B0503020204020204" pitchFamily="34" charset="-122"/>
              </a:rPr>
              <a:t>品牌等行业发展需要</a:t>
            </a:r>
            <a:endParaRPr lang="zh-CN" altLang="en-US" sz="2000" dirty="0" smtClean="0">
              <a:solidFill>
                <a:srgbClr val="00206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03325" y="357005"/>
            <a:ext cx="5700170" cy="398780"/>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学校概况（办学特色）</a:t>
            </a:r>
            <a:endParaRPr lang="zh-CN" altLang="en-US" sz="2000" dirty="0" smtClean="0">
              <a:latin typeface="微软雅黑" panose="020B0503020204020204" pitchFamily="34" charset="-122"/>
              <a:ea typeface="微软雅黑" panose="020B0503020204020204" pitchFamily="34" charset="-122"/>
            </a:endParaRPr>
          </a:p>
        </p:txBody>
      </p:sp>
      <p:sp>
        <p:nvSpPr>
          <p:cNvPr id="12" name="TextBox 11"/>
          <p:cNvSpPr txBox="1"/>
          <p:nvPr/>
        </p:nvSpPr>
        <p:spPr>
          <a:xfrm>
            <a:off x="2015359" y="1287834"/>
            <a:ext cx="4727273" cy="553085"/>
          </a:xfrm>
          <a:prstGeom prst="rect">
            <a:avLst/>
          </a:prstGeom>
          <a:noFill/>
          <a:ln w="25400">
            <a:solidFill>
              <a:srgbClr val="962B16"/>
            </a:solidFill>
            <a:prstDash val="dash"/>
            <a:bevel/>
          </a:ln>
        </p:spPr>
        <p:txBody>
          <a:bodyPr wrap="square" rtlCol="0">
            <a:spAutoFit/>
          </a:bodyPr>
          <a:lstStyle/>
          <a:p>
            <a:r>
              <a:rPr lang="zh-CN" altLang="en-US" sz="3000" dirty="0" smtClean="0">
                <a:solidFill>
                  <a:srgbClr val="D25218"/>
                </a:solidFill>
                <a:latin typeface="微软雅黑" panose="020B0503020204020204" pitchFamily="34" charset="-122"/>
                <a:ea typeface="微软雅黑" panose="020B0503020204020204" pitchFamily="34" charset="-122"/>
              </a:rPr>
              <a:t> </a:t>
            </a:r>
            <a:r>
              <a:rPr lang="zh-CN" altLang="en-US" sz="2400" dirty="0" smtClean="0">
                <a:solidFill>
                  <a:srgbClr val="962B16"/>
                </a:solidFill>
                <a:latin typeface="微软雅黑" panose="020B0503020204020204" pitchFamily="34" charset="-122"/>
                <a:ea typeface="微软雅黑" panose="020B0503020204020204" pitchFamily="34" charset="-122"/>
              </a:rPr>
              <a:t>行业优势鲜明，与企业关系密切</a:t>
            </a:r>
            <a:endParaRPr lang="zh-CN" altLang="en-US" sz="2400" dirty="0">
              <a:solidFill>
                <a:srgbClr val="962B16"/>
              </a:solidFill>
              <a:latin typeface="微软雅黑" panose="020B0503020204020204" pitchFamily="34" charset="-122"/>
              <a:ea typeface="微软雅黑" panose="020B0503020204020204" pitchFamily="34" charset="-122"/>
            </a:endParaRPr>
          </a:p>
        </p:txBody>
      </p:sp>
      <p:sp>
        <p:nvSpPr>
          <p:cNvPr id="13" name="椭圆 12"/>
          <p:cNvSpPr/>
          <p:nvPr/>
        </p:nvSpPr>
        <p:spPr>
          <a:xfrm>
            <a:off x="1602390" y="3062331"/>
            <a:ext cx="934107" cy="874986"/>
          </a:xfrm>
          <a:prstGeom prst="ellipse">
            <a:avLst/>
          </a:prstGeom>
          <a:noFill/>
          <a:ln>
            <a:solidFill>
              <a:srgbClr val="962B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椭圆 13"/>
          <p:cNvSpPr/>
          <p:nvPr/>
        </p:nvSpPr>
        <p:spPr>
          <a:xfrm>
            <a:off x="1292772" y="4014394"/>
            <a:ext cx="934107" cy="874986"/>
          </a:xfrm>
          <a:prstGeom prst="ellipse">
            <a:avLst/>
          </a:prstGeom>
          <a:noFill/>
          <a:ln>
            <a:solidFill>
              <a:srgbClr val="962B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6" name="弧形 25"/>
          <p:cNvSpPr/>
          <p:nvPr/>
        </p:nvSpPr>
        <p:spPr>
          <a:xfrm>
            <a:off x="-228599" y="1181418"/>
            <a:ext cx="2311400" cy="3746501"/>
          </a:xfrm>
          <a:prstGeom prst="arc">
            <a:avLst>
              <a:gd name="adj1" fmla="val 16337900"/>
              <a:gd name="adj2" fmla="val 5239981"/>
            </a:avLst>
          </a:prstGeom>
          <a:ln w="50800" cmpd="sng">
            <a:solidFill>
              <a:srgbClr val="962B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0"/>
          </a:p>
        </p:txBody>
      </p:sp>
      <p:sp>
        <p:nvSpPr>
          <p:cNvPr id="9" name="椭圆 8"/>
          <p:cNvSpPr/>
          <p:nvPr/>
        </p:nvSpPr>
        <p:spPr>
          <a:xfrm>
            <a:off x="1203434" y="1103028"/>
            <a:ext cx="934107" cy="874986"/>
          </a:xfrm>
          <a:prstGeom prst="ellipse">
            <a:avLst/>
          </a:prstGeom>
          <a:solidFill>
            <a:schemeClr val="accent2">
              <a:lumMod val="50000"/>
            </a:schemeClr>
          </a:solidFill>
          <a:ln>
            <a:solidFill>
              <a:srgbClr val="962B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35" name="TextBox 34"/>
          <p:cNvSpPr txBox="1"/>
          <p:nvPr/>
        </p:nvSpPr>
        <p:spPr>
          <a:xfrm>
            <a:off x="2446283" y="3294606"/>
            <a:ext cx="6220810" cy="553085"/>
          </a:xfrm>
          <a:prstGeom prst="rect">
            <a:avLst/>
          </a:prstGeom>
          <a:noFill/>
          <a:ln w="25400">
            <a:solidFill>
              <a:srgbClr val="962B16"/>
            </a:solidFill>
            <a:prstDash val="dash"/>
            <a:bevel/>
          </a:ln>
        </p:spPr>
        <p:txBody>
          <a:bodyPr wrap="square" rtlCol="0">
            <a:spAutoFit/>
          </a:bodyPr>
          <a:lstStyle/>
          <a:p>
            <a:r>
              <a:rPr lang="zh-CN" altLang="en-US" sz="3000" dirty="0" smtClean="0">
                <a:solidFill>
                  <a:srgbClr val="D25218"/>
                </a:solidFill>
                <a:latin typeface="微软雅黑" panose="020B0503020204020204" pitchFamily="34" charset="-122"/>
                <a:ea typeface="微软雅黑" panose="020B0503020204020204" pitchFamily="34" charset="-122"/>
              </a:rPr>
              <a:t> </a:t>
            </a:r>
            <a:r>
              <a:rPr lang="zh-CN" altLang="en-US" sz="2400" dirty="0" smtClean="0">
                <a:solidFill>
                  <a:srgbClr val="962B16"/>
                </a:solidFill>
                <a:latin typeface="微软雅黑" panose="020B0503020204020204" pitchFamily="34" charset="-122"/>
                <a:ea typeface="微软雅黑" panose="020B0503020204020204" pitchFamily="34" charset="-122"/>
              </a:rPr>
              <a:t>以行业企业需求为导向，注重实践能力培养</a:t>
            </a:r>
            <a:endParaRPr lang="zh-CN" altLang="en-US" sz="2400" dirty="0">
              <a:solidFill>
                <a:srgbClr val="962B16"/>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333499" y="1346518"/>
            <a:ext cx="812801" cy="414020"/>
          </a:xfrm>
          <a:prstGeom prst="rect">
            <a:avLst/>
          </a:prstGeom>
          <a:noFill/>
        </p:spPr>
        <p:txBody>
          <a:bodyPr wrap="square" rtlCol="0">
            <a:spAutoFit/>
          </a:bodyPr>
          <a:lstStyle/>
          <a:p>
            <a:r>
              <a:rPr lang="zh-CN" altLang="en-US" sz="2100" b="1" dirty="0" smtClean="0">
                <a:solidFill>
                  <a:schemeClr val="bg1"/>
                </a:solidFill>
                <a:latin typeface="微软雅黑" panose="020B0503020204020204" pitchFamily="34" charset="-122"/>
                <a:ea typeface="微软雅黑" panose="020B0503020204020204" pitchFamily="34" charset="-122"/>
              </a:rPr>
              <a:t>传统</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2408966" y="2290400"/>
            <a:ext cx="4929735" cy="460375"/>
          </a:xfrm>
          <a:prstGeom prst="rect">
            <a:avLst/>
          </a:prstGeom>
          <a:noFill/>
          <a:ln w="25400">
            <a:solidFill>
              <a:srgbClr val="962B16"/>
            </a:solidFill>
            <a:prstDash val="dash"/>
            <a:bevel/>
          </a:ln>
        </p:spPr>
        <p:txBody>
          <a:bodyPr wrap="square" rtlCol="0">
            <a:spAutoFit/>
          </a:bodyPr>
          <a:lstStyle/>
          <a:p>
            <a:r>
              <a:rPr lang="zh-CN" altLang="en-US" sz="1800" dirty="0" smtClean="0">
                <a:solidFill>
                  <a:srgbClr val="962B16"/>
                </a:solidFill>
                <a:latin typeface="微软雅黑" panose="020B0503020204020204" pitchFamily="34" charset="-122"/>
                <a:ea typeface="微软雅黑" panose="020B0503020204020204" pitchFamily="34" charset="-122"/>
              </a:rPr>
              <a:t>  </a:t>
            </a:r>
            <a:r>
              <a:rPr lang="zh-CN" altLang="en-US" sz="2400" dirty="0" smtClean="0">
                <a:solidFill>
                  <a:srgbClr val="962B16"/>
                </a:solidFill>
                <a:latin typeface="微软雅黑" panose="020B0503020204020204" pitchFamily="34" charset="-122"/>
                <a:ea typeface="微软雅黑" panose="020B0503020204020204" pitchFamily="34" charset="-122"/>
              </a:rPr>
              <a:t>三</a:t>
            </a:r>
            <a:r>
              <a:rPr lang="zh-CN" altLang="en-US" sz="2100" dirty="0" smtClean="0">
                <a:solidFill>
                  <a:srgbClr val="962B16"/>
                </a:solidFill>
                <a:latin typeface="微软雅黑" panose="020B0503020204020204" pitchFamily="34" charset="-122"/>
                <a:ea typeface="微软雅黑" panose="020B0503020204020204" pitchFamily="34" charset="-122"/>
              </a:rPr>
              <a:t>大</a:t>
            </a:r>
            <a:r>
              <a:rPr lang="zh-CN" altLang="en-US" sz="2400" dirty="0" smtClean="0">
                <a:solidFill>
                  <a:srgbClr val="962B16"/>
                </a:solidFill>
                <a:latin typeface="微软雅黑" panose="020B0503020204020204" pitchFamily="34" charset="-122"/>
                <a:ea typeface="微软雅黑" panose="020B0503020204020204" pitchFamily="34" charset="-122"/>
              </a:rPr>
              <a:t>学科群高度对接行业发展需要</a:t>
            </a:r>
            <a:endParaRPr lang="zh-CN" altLang="en-US" sz="2400" dirty="0">
              <a:solidFill>
                <a:srgbClr val="962B16"/>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2116959" y="4245183"/>
            <a:ext cx="4779497" cy="553085"/>
          </a:xfrm>
          <a:prstGeom prst="rect">
            <a:avLst/>
          </a:prstGeom>
          <a:noFill/>
          <a:ln w="31750">
            <a:solidFill>
              <a:srgbClr val="962B16"/>
            </a:solidFill>
            <a:prstDash val="dash"/>
            <a:bevel/>
          </a:ln>
        </p:spPr>
        <p:txBody>
          <a:bodyPr wrap="square" rtlCol="0">
            <a:spAutoFit/>
          </a:bodyPr>
          <a:lstStyle/>
          <a:p>
            <a:r>
              <a:rPr lang="zh-CN" altLang="en-US" sz="3000" dirty="0" smtClean="0">
                <a:solidFill>
                  <a:srgbClr val="D25218"/>
                </a:solidFill>
                <a:latin typeface="微软雅黑" panose="020B0503020204020204" pitchFamily="34" charset="-122"/>
                <a:ea typeface="微软雅黑" panose="020B0503020204020204" pitchFamily="34" charset="-122"/>
              </a:rPr>
              <a:t> </a:t>
            </a:r>
            <a:r>
              <a:rPr lang="zh-CN" altLang="en-US" sz="2400" dirty="0" smtClean="0">
                <a:solidFill>
                  <a:srgbClr val="962B16"/>
                </a:solidFill>
                <a:latin typeface="微软雅黑" panose="020B0503020204020204" pitchFamily="34" charset="-122"/>
                <a:ea typeface="微软雅黑" panose="020B0503020204020204" pitchFamily="34" charset="-122"/>
              </a:rPr>
              <a:t>立足上海、服务长三角区域经济</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7" name="椭圆 26"/>
          <p:cNvSpPr/>
          <p:nvPr/>
        </p:nvSpPr>
        <p:spPr>
          <a:xfrm>
            <a:off x="1544582" y="2052024"/>
            <a:ext cx="934107" cy="874986"/>
          </a:xfrm>
          <a:prstGeom prst="ellipse">
            <a:avLst/>
          </a:prstGeom>
          <a:solidFill>
            <a:schemeClr val="accent2">
              <a:lumMod val="50000"/>
            </a:schemeClr>
          </a:solidFill>
          <a:ln>
            <a:solidFill>
              <a:srgbClr val="962B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sp>
        <p:nvSpPr>
          <p:cNvPr id="33" name="TextBox 32"/>
          <p:cNvSpPr txBox="1"/>
          <p:nvPr/>
        </p:nvSpPr>
        <p:spPr>
          <a:xfrm>
            <a:off x="1673860" y="2284730"/>
            <a:ext cx="804545" cy="414020"/>
          </a:xfrm>
          <a:prstGeom prst="rect">
            <a:avLst/>
          </a:prstGeom>
          <a:noFill/>
        </p:spPr>
        <p:txBody>
          <a:bodyPr wrap="square" rtlCol="0">
            <a:spAutoFit/>
          </a:bodyPr>
          <a:lstStyle/>
          <a:p>
            <a:r>
              <a:rPr lang="zh-CN" altLang="en-US" sz="2100" b="1" dirty="0" smtClean="0">
                <a:solidFill>
                  <a:schemeClr val="bg1"/>
                </a:solidFill>
                <a:latin typeface="微软雅黑" panose="020B0503020204020204" pitchFamily="34" charset="-122"/>
                <a:ea typeface="微软雅黑" panose="020B0503020204020204" pitchFamily="34" charset="-122"/>
              </a:rPr>
              <a:t>学科</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28" name="椭圆 27"/>
          <p:cNvSpPr/>
          <p:nvPr/>
        </p:nvSpPr>
        <p:spPr>
          <a:xfrm>
            <a:off x="1609725" y="3071495"/>
            <a:ext cx="934085" cy="875030"/>
          </a:xfrm>
          <a:prstGeom prst="ellipse">
            <a:avLst/>
          </a:prstGeom>
          <a:solidFill>
            <a:schemeClr val="accent2">
              <a:lumMod val="50000"/>
            </a:schemeClr>
          </a:solidFill>
          <a:ln>
            <a:solidFill>
              <a:srgbClr val="962B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9" name="椭圆 28"/>
          <p:cNvSpPr/>
          <p:nvPr/>
        </p:nvSpPr>
        <p:spPr>
          <a:xfrm>
            <a:off x="1296670" y="4024630"/>
            <a:ext cx="934085" cy="875030"/>
          </a:xfrm>
          <a:prstGeom prst="ellipse">
            <a:avLst/>
          </a:prstGeom>
          <a:solidFill>
            <a:schemeClr val="accent2">
              <a:lumMod val="50000"/>
            </a:schemeClr>
          </a:solidFill>
          <a:ln>
            <a:solidFill>
              <a:srgbClr val="962B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3" name="TextBox 32"/>
          <p:cNvSpPr txBox="1"/>
          <p:nvPr/>
        </p:nvSpPr>
        <p:spPr>
          <a:xfrm>
            <a:off x="1729740" y="3256280"/>
            <a:ext cx="804545" cy="414020"/>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培养</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4" name="TextBox 32"/>
          <p:cNvSpPr txBox="1"/>
          <p:nvPr/>
        </p:nvSpPr>
        <p:spPr>
          <a:xfrm>
            <a:off x="1415415" y="4227830"/>
            <a:ext cx="804545" cy="414020"/>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地域</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89993" y="340914"/>
            <a:ext cx="6315024" cy="398780"/>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学校概况（师资力量</a:t>
            </a:r>
            <a:r>
              <a:rPr lang="zh-CN" altLang="en-US" sz="1800" dirty="0" smtClean="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18" name="TextBox 17"/>
          <p:cNvSpPr txBox="1"/>
          <p:nvPr/>
        </p:nvSpPr>
        <p:spPr>
          <a:xfrm>
            <a:off x="776453" y="2648925"/>
            <a:ext cx="1411013" cy="553085"/>
          </a:xfrm>
          <a:prstGeom prst="rect">
            <a:avLst/>
          </a:prstGeom>
          <a:noFill/>
        </p:spPr>
        <p:txBody>
          <a:bodyPr wrap="square" rtlCol="0">
            <a:spAutoFit/>
          </a:bodyPr>
          <a:lstStyle/>
          <a:p>
            <a:r>
              <a:rPr lang="en-US" altLang="zh-CN" sz="3000" b="1" dirty="0" smtClean="0">
                <a:solidFill>
                  <a:schemeClr val="bg1"/>
                </a:solidFill>
                <a:latin typeface="微软雅黑" panose="020B0503020204020204" pitchFamily="34" charset="-122"/>
                <a:ea typeface="微软雅黑" panose="020B0503020204020204" pitchFamily="34" charset="-122"/>
              </a:rPr>
              <a:t>        </a:t>
            </a:r>
            <a:endParaRPr lang="zh-CN" altLang="en-US" sz="1500" dirty="0">
              <a:solidFill>
                <a:srgbClr val="962B16"/>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7043246" y="2601629"/>
            <a:ext cx="1328244" cy="553085"/>
          </a:xfrm>
          <a:prstGeom prst="rect">
            <a:avLst/>
          </a:prstGeom>
          <a:noFill/>
        </p:spPr>
        <p:txBody>
          <a:bodyPr wrap="square" rtlCol="0">
            <a:spAutoFit/>
          </a:bodyPr>
          <a:lstStyle/>
          <a:p>
            <a:r>
              <a:rPr lang="en-US" altLang="zh-CN" sz="3000" b="1" dirty="0" smtClean="0">
                <a:solidFill>
                  <a:schemeClr val="bg1"/>
                </a:solidFill>
                <a:latin typeface="微软雅黑" panose="020B0503020204020204" pitchFamily="34" charset="-122"/>
                <a:ea typeface="微软雅黑" panose="020B0503020204020204" pitchFamily="34" charset="-122"/>
              </a:rPr>
              <a:t>        </a:t>
            </a:r>
            <a:endParaRPr lang="en-US" altLang="zh-CN" sz="900" dirty="0" smtClean="0">
              <a:solidFill>
                <a:srgbClr val="962B16"/>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665018" y="1011700"/>
            <a:ext cx="7564583" cy="3415030"/>
          </a:xfrm>
          <a:prstGeom prst="rect">
            <a:avLst/>
          </a:prstGeom>
          <a:noFill/>
        </p:spPr>
        <p:txBody>
          <a:bodyPr wrap="square" rtlCol="0">
            <a:spAutoFit/>
          </a:bodyPr>
          <a:lstStyle/>
          <a:p>
            <a:pPr>
              <a:lnSpc>
                <a:spcPct val="150000"/>
              </a:lnSpc>
            </a:pPr>
            <a:r>
              <a:rPr lang="zh-CN" altLang="en-US" sz="1600" dirty="0" smtClean="0"/>
              <a:t>专任教师</a:t>
            </a:r>
            <a:r>
              <a:rPr lang="en-US" altLang="zh-CN" sz="1600" dirty="0" smtClean="0"/>
              <a:t>1184</a:t>
            </a:r>
            <a:r>
              <a:rPr lang="zh-CN" altLang="en-US" sz="1600" dirty="0"/>
              <a:t> ，</a:t>
            </a:r>
            <a:r>
              <a:rPr lang="zh-CN" altLang="en-US" sz="1600" dirty="0" smtClean="0"/>
              <a:t>高级专业技术职务</a:t>
            </a:r>
            <a:r>
              <a:rPr lang="en-US" altLang="zh-CN" sz="1600" dirty="0" smtClean="0"/>
              <a:t>575</a:t>
            </a:r>
            <a:r>
              <a:rPr lang="zh-CN" altLang="en-US" sz="1600" dirty="0" smtClean="0"/>
              <a:t>人，具有博士学位的教师</a:t>
            </a:r>
            <a:r>
              <a:rPr lang="en-US" altLang="zh-CN" sz="1600" dirty="0" smtClean="0"/>
              <a:t>671</a:t>
            </a:r>
            <a:r>
              <a:rPr lang="zh-CN" altLang="en-US" sz="1600" dirty="0" smtClean="0"/>
              <a:t>人（占专任教师总数</a:t>
            </a:r>
            <a:r>
              <a:rPr lang="en-US" altLang="zh-CN" sz="1600" dirty="0" smtClean="0"/>
              <a:t>56.67</a:t>
            </a:r>
            <a:r>
              <a:rPr lang="zh-CN" altLang="en-US" sz="1600" dirty="0" smtClean="0"/>
              <a:t>）</a:t>
            </a:r>
            <a:endParaRPr lang="en-US" altLang="zh-CN" sz="1600" dirty="0" smtClean="0"/>
          </a:p>
          <a:p>
            <a:pPr>
              <a:lnSpc>
                <a:spcPct val="150000"/>
              </a:lnSpc>
            </a:pPr>
            <a:endParaRPr lang="en-US" altLang="zh-CN" sz="1600" dirty="0" smtClean="0"/>
          </a:p>
          <a:p>
            <a:pPr>
              <a:lnSpc>
                <a:spcPct val="150000"/>
              </a:lnSpc>
            </a:pPr>
            <a:r>
              <a:rPr lang="zh-CN" altLang="en-US" sz="1600" dirty="0" smtClean="0"/>
              <a:t>国家</a:t>
            </a:r>
            <a:r>
              <a:rPr lang="zh-CN" altLang="en-US" sz="1600" dirty="0"/>
              <a:t>重点研发计划</a:t>
            </a:r>
            <a:r>
              <a:rPr lang="zh-CN" altLang="en-US" sz="1600" dirty="0" smtClean="0"/>
              <a:t>首席科学家</a:t>
            </a:r>
            <a:r>
              <a:rPr lang="en-US" altLang="zh-CN" sz="1600" dirty="0" smtClean="0"/>
              <a:t>1</a:t>
            </a:r>
            <a:r>
              <a:rPr lang="zh-CN" altLang="en-US" sz="1600" dirty="0" smtClean="0"/>
              <a:t>名，</a:t>
            </a:r>
            <a:r>
              <a:rPr lang="zh-CN" altLang="en-US" sz="1600" dirty="0"/>
              <a:t>国家突出贡献中青年专家</a:t>
            </a:r>
            <a:r>
              <a:rPr lang="en-US" altLang="zh-CN" sz="1600" dirty="0"/>
              <a:t>1</a:t>
            </a:r>
            <a:r>
              <a:rPr lang="zh-CN" altLang="en-US" sz="1600" dirty="0" smtClean="0"/>
              <a:t>名，国家新世纪</a:t>
            </a:r>
            <a:r>
              <a:rPr lang="zh-CN" altLang="en-US" sz="1600" dirty="0"/>
              <a:t>百千万人才</a:t>
            </a:r>
            <a:r>
              <a:rPr lang="zh-CN" altLang="en-US" sz="1600" dirty="0" smtClean="0"/>
              <a:t>工程</a:t>
            </a:r>
            <a:r>
              <a:rPr lang="en-US" altLang="zh-CN" sz="1600" dirty="0" smtClean="0"/>
              <a:t>3</a:t>
            </a:r>
            <a:r>
              <a:rPr lang="zh-CN" altLang="en-US" sz="1600" dirty="0" smtClean="0"/>
              <a:t>人，全国优秀教师</a:t>
            </a:r>
            <a:r>
              <a:rPr lang="en-US" altLang="zh-CN" sz="1600" dirty="0" smtClean="0"/>
              <a:t>2</a:t>
            </a:r>
            <a:r>
              <a:rPr lang="zh-CN" altLang="en-US" sz="1600" dirty="0" smtClean="0"/>
              <a:t>名</a:t>
            </a:r>
            <a:r>
              <a:rPr lang="en-US" altLang="zh-CN" sz="1600" dirty="0" smtClean="0"/>
              <a:t>  </a:t>
            </a:r>
            <a:endParaRPr lang="en-US" altLang="zh-CN" sz="1600" dirty="0" smtClean="0"/>
          </a:p>
          <a:p>
            <a:pPr>
              <a:lnSpc>
                <a:spcPct val="150000"/>
              </a:lnSpc>
            </a:pPr>
            <a:endParaRPr lang="en-US" altLang="zh-CN" sz="1600" dirty="0"/>
          </a:p>
          <a:p>
            <a:pPr>
              <a:lnSpc>
                <a:spcPct val="150000"/>
              </a:lnSpc>
            </a:pPr>
            <a:r>
              <a:rPr lang="zh-CN" altLang="en-US" sz="1600" dirty="0">
                <a:latin typeface="宋体" panose="02010600030101010101" pitchFamily="2" charset="-122"/>
                <a:ea typeface="宋体" panose="02010600030101010101" pitchFamily="2" charset="-122"/>
              </a:rPr>
              <a:t>上海市教学名师</a:t>
            </a:r>
            <a:r>
              <a:rPr lang="en-US" altLang="zh-CN" sz="1600" dirty="0">
                <a:latin typeface="宋体" panose="02010600030101010101" pitchFamily="2" charset="-122"/>
                <a:ea typeface="宋体" panose="02010600030101010101" pitchFamily="2" charset="-122"/>
              </a:rPr>
              <a:t>3</a:t>
            </a:r>
            <a:r>
              <a:rPr lang="zh-CN" altLang="en-US" sz="1600" dirty="0">
                <a:latin typeface="宋体" panose="02010600030101010101" pitchFamily="2" charset="-122"/>
                <a:ea typeface="宋体" panose="02010600030101010101" pitchFamily="2" charset="-122"/>
              </a:rPr>
              <a:t>名，上海市高校特聘教授</a:t>
            </a:r>
            <a:r>
              <a:rPr lang="en-US" altLang="zh-CN" sz="1600" dirty="0">
                <a:latin typeface="宋体" panose="02010600030101010101" pitchFamily="2" charset="-122"/>
                <a:ea typeface="宋体" panose="02010600030101010101" pitchFamily="2" charset="-122"/>
              </a:rPr>
              <a:t>15</a:t>
            </a:r>
            <a:r>
              <a:rPr lang="zh-CN" altLang="en-US" sz="1600" dirty="0">
                <a:latin typeface="宋体" panose="02010600030101010101" pitchFamily="2" charset="-122"/>
                <a:ea typeface="宋体" panose="02010600030101010101" pitchFamily="2" charset="-122"/>
              </a:rPr>
              <a:t>名，上海市领军人才</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名，上海市优秀学术带头人</a:t>
            </a:r>
            <a:r>
              <a:rPr lang="en-US" altLang="zh-CN" sz="1600" dirty="0">
                <a:latin typeface="宋体" panose="02010600030101010101" pitchFamily="2" charset="-122"/>
                <a:ea typeface="宋体" panose="02010600030101010101" pitchFamily="2" charset="-122"/>
              </a:rPr>
              <a:t>5</a:t>
            </a:r>
            <a:r>
              <a:rPr lang="zh-CN" altLang="en-US" sz="1600" dirty="0">
                <a:latin typeface="宋体" panose="02010600030101010101" pitchFamily="2" charset="-122"/>
                <a:ea typeface="宋体" panose="02010600030101010101" pitchFamily="2" charset="-122"/>
              </a:rPr>
              <a:t>名，上海市曙光学者</a:t>
            </a:r>
            <a:r>
              <a:rPr lang="en-US" altLang="zh-CN" sz="1600" dirty="0">
                <a:latin typeface="宋体" panose="02010600030101010101" pitchFamily="2" charset="-122"/>
                <a:ea typeface="宋体" panose="02010600030101010101" pitchFamily="2" charset="-122"/>
              </a:rPr>
              <a:t>12</a:t>
            </a:r>
            <a:r>
              <a:rPr lang="zh-CN" altLang="en-US" sz="1600" dirty="0">
                <a:latin typeface="宋体" panose="02010600030101010101" pitchFamily="2" charset="-122"/>
                <a:ea typeface="宋体" panose="02010600030101010101" pitchFamily="2" charset="-122"/>
              </a:rPr>
              <a:t>名，上海市浦江人才计划</a:t>
            </a:r>
            <a:r>
              <a:rPr lang="en-US" altLang="zh-CN" sz="1600" dirty="0">
                <a:latin typeface="宋体" panose="02010600030101010101" pitchFamily="2" charset="-122"/>
                <a:ea typeface="宋体" panose="02010600030101010101" pitchFamily="2" charset="-122"/>
              </a:rPr>
              <a:t>10</a:t>
            </a:r>
            <a:r>
              <a:rPr lang="zh-CN" altLang="en-US" sz="1600" dirty="0">
                <a:latin typeface="宋体" panose="02010600030101010101" pitchFamily="2" charset="-122"/>
                <a:ea typeface="宋体" panose="02010600030101010101" pitchFamily="2" charset="-122"/>
              </a:rPr>
              <a:t>名</a:t>
            </a:r>
            <a:endParaRPr lang="zh-CN" altLang="en-US" sz="1600" dirty="0">
              <a:latin typeface="宋体" panose="02010600030101010101" pitchFamily="2" charset="-122"/>
              <a:ea typeface="宋体" panose="02010600030101010101" pitchFamily="2" charset="-122"/>
            </a:endParaRPr>
          </a:p>
          <a:p>
            <a:pPr>
              <a:lnSpc>
                <a:spcPct val="150000"/>
              </a:lnSpc>
            </a:pPr>
            <a:r>
              <a:rPr lang="en-US" altLang="zh-CN" sz="1600" dirty="0" smtClean="0"/>
              <a:t>                  </a:t>
            </a:r>
            <a:endParaRPr lang="zh-CN" alt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09140" y="340462"/>
            <a:ext cx="5658472" cy="398780"/>
          </a:xfrm>
          <a:prstGeom prst="rect">
            <a:avLst/>
          </a:prstGeom>
          <a:no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学校概况（学科专业）</a:t>
            </a:r>
            <a:endParaRPr lang="zh-CN" altLang="en-US" sz="2000" dirty="0" smtClean="0">
              <a:latin typeface="微软雅黑" panose="020B0503020204020204" pitchFamily="34" charset="-122"/>
              <a:ea typeface="微软雅黑" panose="020B0503020204020204" pitchFamily="34" charset="-122"/>
            </a:endParaRPr>
          </a:p>
        </p:txBody>
      </p:sp>
      <p:sp>
        <p:nvSpPr>
          <p:cNvPr id="2049" name="Rectangle 1"/>
          <p:cNvSpPr>
            <a:spLocks noChangeArrowheads="1"/>
          </p:cNvSpPr>
          <p:nvPr/>
        </p:nvSpPr>
        <p:spPr bwMode="auto">
          <a:xfrm>
            <a:off x="4009708" y="102870"/>
            <a:ext cx="1124585" cy="137795"/>
          </a:xfrm>
          <a:prstGeom prst="rect">
            <a:avLst/>
          </a:prstGeom>
          <a:noFill/>
          <a:ln w="9525">
            <a:noFill/>
            <a:miter lim="800000"/>
          </a:ln>
          <a:effectLst/>
        </p:spPr>
        <p:txBody>
          <a:bodyPr vert="horz" wrap="none" lIns="68580" tIns="34290" rIns="68580" bIns="3429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450" b="0" i="0" u="none" strike="noStrike" cap="none" normalizeH="0" baseline="0" smtClean="0">
                <a:ln>
                  <a:noFill/>
                </a:ln>
                <a:solidFill>
                  <a:srgbClr val="9FA0A0"/>
                </a:solidFill>
                <a:effectLst/>
                <a:latin typeface="Arial" panose="020B0604020202020204" pitchFamily="34" charset="0"/>
                <a:ea typeface="Arial Unicode MS" panose="020B0604020202020204" charset="-122"/>
                <a:cs typeface="Arial Unicode MS" panose="020B0604020202020204" charset="-122"/>
              </a:rPr>
              <a:t>香料香精及化妆品 生物制药和绿色化工</a:t>
            </a:r>
            <a:endParaRPr kumimoji="0" lang="zh-CN" sz="135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0" name="Rectangle 2"/>
          <p:cNvSpPr>
            <a:spLocks noChangeArrowheads="1"/>
          </p:cNvSpPr>
          <p:nvPr/>
        </p:nvSpPr>
        <p:spPr bwMode="auto">
          <a:xfrm>
            <a:off x="4009708" y="102870"/>
            <a:ext cx="1124585" cy="137795"/>
          </a:xfrm>
          <a:prstGeom prst="rect">
            <a:avLst/>
          </a:prstGeom>
          <a:noFill/>
          <a:ln w="9525">
            <a:noFill/>
            <a:miter lim="800000"/>
          </a:ln>
          <a:effectLst/>
        </p:spPr>
        <p:txBody>
          <a:bodyPr vert="horz" wrap="none" lIns="68580" tIns="34290" rIns="68580" bIns="3429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450" b="0" i="0" u="none" strike="noStrike" cap="none" normalizeH="0" baseline="0" smtClean="0">
                <a:ln>
                  <a:noFill/>
                </a:ln>
                <a:solidFill>
                  <a:srgbClr val="9FA0A0"/>
                </a:solidFill>
                <a:effectLst/>
                <a:latin typeface="Arial" panose="020B0604020202020204" pitchFamily="34" charset="0"/>
                <a:ea typeface="Arial Unicode MS" panose="020B0604020202020204" charset="-122"/>
                <a:cs typeface="Arial Unicode MS" panose="020B0604020202020204" charset="-122"/>
              </a:rPr>
              <a:t>香料香精及化妆品 生物制药和绿色化工</a:t>
            </a:r>
            <a:endParaRPr kumimoji="0" lang="zh-CN" sz="135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1" name="Rectangle 3"/>
          <p:cNvSpPr>
            <a:spLocks noChangeArrowheads="1"/>
          </p:cNvSpPr>
          <p:nvPr/>
        </p:nvSpPr>
        <p:spPr bwMode="auto">
          <a:xfrm>
            <a:off x="4009708" y="102870"/>
            <a:ext cx="1124585" cy="137795"/>
          </a:xfrm>
          <a:prstGeom prst="rect">
            <a:avLst/>
          </a:prstGeom>
          <a:noFill/>
          <a:ln w="9525">
            <a:noFill/>
            <a:miter lim="800000"/>
          </a:ln>
          <a:effectLst/>
        </p:spPr>
        <p:txBody>
          <a:bodyPr vert="horz" wrap="none" lIns="68580" tIns="34290" rIns="68580" bIns="3429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450" b="0" i="0" u="none" strike="noStrike" cap="none" normalizeH="0" baseline="0" smtClean="0">
                <a:ln>
                  <a:noFill/>
                </a:ln>
                <a:solidFill>
                  <a:srgbClr val="9FA0A0"/>
                </a:solidFill>
                <a:effectLst/>
                <a:latin typeface="Arial" panose="020B0604020202020204" pitchFamily="34" charset="0"/>
                <a:ea typeface="Arial Unicode MS" panose="020B0604020202020204" charset="-122"/>
                <a:cs typeface="Arial Unicode MS" panose="020B0604020202020204" charset="-122"/>
              </a:rPr>
              <a:t>香料香精及化妆品 生物制药和绿色化工</a:t>
            </a:r>
            <a:endParaRPr kumimoji="0" lang="zh-CN" sz="135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2" name="Rectangle 4"/>
          <p:cNvSpPr>
            <a:spLocks noChangeArrowheads="1"/>
          </p:cNvSpPr>
          <p:nvPr/>
        </p:nvSpPr>
        <p:spPr bwMode="auto">
          <a:xfrm>
            <a:off x="3817620" y="102870"/>
            <a:ext cx="1508760" cy="137795"/>
          </a:xfrm>
          <a:prstGeom prst="rect">
            <a:avLst/>
          </a:prstGeom>
          <a:noFill/>
          <a:ln w="9525">
            <a:noFill/>
            <a:miter lim="800000"/>
          </a:ln>
          <a:effectLst/>
        </p:spPr>
        <p:txBody>
          <a:bodyPr vert="horz" wrap="none" lIns="68580" tIns="34290" rIns="68580" bIns="3429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450" b="0" i="0" u="none" strike="noStrike" cap="none" normalizeH="0" baseline="0" smtClean="0">
                <a:ln>
                  <a:noFill/>
                </a:ln>
                <a:solidFill>
                  <a:srgbClr val="9FA0A0"/>
                </a:solidFill>
                <a:effectLst/>
                <a:latin typeface="Arial" panose="020B0604020202020204" pitchFamily="34" charset="0"/>
                <a:ea typeface="Arial Unicode MS" panose="020B0604020202020204" charset="-122"/>
                <a:cs typeface="Arial Unicode MS" panose="020B0604020202020204" charset="-122"/>
              </a:rPr>
              <a:t>功能材料、先进材料制造技术和数字化制造与智能控制</a:t>
            </a:r>
            <a:endParaRPr kumimoji="0" lang="zh-CN" sz="135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3" name="Rectangle 5"/>
          <p:cNvSpPr>
            <a:spLocks noChangeArrowheads="1"/>
          </p:cNvSpPr>
          <p:nvPr/>
        </p:nvSpPr>
        <p:spPr bwMode="auto">
          <a:xfrm>
            <a:off x="3817620" y="102870"/>
            <a:ext cx="1508760" cy="137795"/>
          </a:xfrm>
          <a:prstGeom prst="rect">
            <a:avLst/>
          </a:prstGeom>
          <a:noFill/>
          <a:ln w="9525">
            <a:noFill/>
            <a:miter lim="800000"/>
          </a:ln>
          <a:effectLst/>
        </p:spPr>
        <p:txBody>
          <a:bodyPr vert="horz" wrap="none" lIns="68580" tIns="34290" rIns="68580" bIns="3429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450" b="0" i="0" u="none" strike="noStrike" cap="none" normalizeH="0" baseline="0" smtClean="0">
                <a:ln>
                  <a:noFill/>
                </a:ln>
                <a:solidFill>
                  <a:srgbClr val="9FA0A0"/>
                </a:solidFill>
                <a:effectLst/>
                <a:latin typeface="Arial" panose="020B0604020202020204" pitchFamily="34" charset="0"/>
                <a:ea typeface="Arial Unicode MS" panose="020B0604020202020204" charset="-122"/>
                <a:cs typeface="Arial Unicode MS" panose="020B0604020202020204" charset="-122"/>
              </a:rPr>
              <a:t>功能材料、先进材料制造技术和数字化制造与智能控制</a:t>
            </a:r>
            <a:endParaRPr kumimoji="0" lang="zh-CN" sz="135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4" name="Rectangle 6"/>
          <p:cNvSpPr>
            <a:spLocks noChangeArrowheads="1"/>
          </p:cNvSpPr>
          <p:nvPr/>
        </p:nvSpPr>
        <p:spPr bwMode="auto">
          <a:xfrm>
            <a:off x="3817620" y="102870"/>
            <a:ext cx="1508760" cy="137795"/>
          </a:xfrm>
          <a:prstGeom prst="rect">
            <a:avLst/>
          </a:prstGeom>
          <a:noFill/>
          <a:ln w="9525">
            <a:noFill/>
            <a:miter lim="800000"/>
          </a:ln>
          <a:effectLst/>
        </p:spPr>
        <p:txBody>
          <a:bodyPr vert="horz" wrap="none" lIns="68580" tIns="34290" rIns="68580" bIns="34290" numCol="1" anchor="ctr"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450" b="0" i="0" u="none" strike="noStrike" cap="none" normalizeH="0" baseline="0" dirty="0" smtClean="0">
                <a:ln>
                  <a:noFill/>
                </a:ln>
                <a:solidFill>
                  <a:srgbClr val="9FA0A0"/>
                </a:solidFill>
                <a:effectLst/>
                <a:latin typeface="Arial" panose="020B0604020202020204" pitchFamily="34" charset="0"/>
                <a:ea typeface="Arial Unicode MS" panose="020B0604020202020204" charset="-122"/>
                <a:cs typeface="Arial Unicode MS" panose="020B0604020202020204" charset="-122"/>
              </a:rPr>
              <a:t>功能材料、先进材料制造技术和数字化制造与智能控制</a:t>
            </a:r>
            <a:endParaRPr kumimoji="0" lang="zh-CN" sz="135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p:txBody>
      </p:sp>
      <p:sp>
        <p:nvSpPr>
          <p:cNvPr id="2" name="TextBox 1"/>
          <p:cNvSpPr txBox="1"/>
          <p:nvPr/>
        </p:nvSpPr>
        <p:spPr>
          <a:xfrm>
            <a:off x="869610" y="691461"/>
            <a:ext cx="7685570" cy="3322955"/>
          </a:xfrm>
          <a:prstGeom prst="rect">
            <a:avLst/>
          </a:prstGeom>
          <a:noFill/>
        </p:spPr>
        <p:txBody>
          <a:bodyPr wrap="square" rtlCol="0">
            <a:spAutoFit/>
          </a:bodyPr>
          <a:lstStyle/>
          <a:p>
            <a:pPr>
              <a:lnSpc>
                <a:spcPct val="150000"/>
              </a:lnSpc>
            </a:pPr>
            <a:r>
              <a:rPr lang="zh-CN" altLang="en-US" sz="1400" b="1" dirty="0" smtClean="0"/>
              <a:t>八大学科门类：</a:t>
            </a:r>
            <a:r>
              <a:rPr lang="zh-CN" altLang="en-US" sz="1400" dirty="0" smtClean="0"/>
              <a:t>工、管、理、</a:t>
            </a:r>
            <a:r>
              <a:rPr lang="zh-CN" altLang="en-US" sz="1400" dirty="0"/>
              <a:t>艺、</a:t>
            </a:r>
            <a:r>
              <a:rPr lang="zh-CN" altLang="en-US" sz="1400" dirty="0" smtClean="0"/>
              <a:t>文、农、</a:t>
            </a:r>
            <a:r>
              <a:rPr lang="zh-CN" altLang="en-US" sz="1400" dirty="0"/>
              <a:t>法、</a:t>
            </a:r>
            <a:r>
              <a:rPr lang="zh-CN" altLang="en-US" sz="1400" dirty="0" smtClean="0"/>
              <a:t>经济</a:t>
            </a:r>
            <a:endParaRPr lang="en-US" altLang="zh-CN" sz="1400" dirty="0" smtClean="0"/>
          </a:p>
          <a:p>
            <a:pPr>
              <a:lnSpc>
                <a:spcPct val="150000"/>
              </a:lnSpc>
            </a:pPr>
            <a:r>
              <a:rPr lang="zh-CN" altLang="en-US" sz="1400" b="1" dirty="0" smtClean="0"/>
              <a:t>三大特色学科群</a:t>
            </a:r>
            <a:r>
              <a:rPr lang="zh-CN" altLang="en-US" sz="1400" dirty="0" smtClean="0"/>
              <a:t>：</a:t>
            </a:r>
            <a:r>
              <a:rPr lang="zh-CN" altLang="zh-CN" sz="1400" dirty="0" smtClean="0"/>
              <a:t>香料</a:t>
            </a:r>
            <a:r>
              <a:rPr lang="zh-CN" altLang="zh-CN" sz="1400" dirty="0"/>
              <a:t>香精</a:t>
            </a:r>
            <a:r>
              <a:rPr lang="zh-CN" altLang="zh-CN" sz="1400" dirty="0" smtClean="0"/>
              <a:t>化妆品</a:t>
            </a:r>
            <a:r>
              <a:rPr lang="zh-CN" altLang="en-US" sz="1400" dirty="0"/>
              <a:t>与</a:t>
            </a:r>
            <a:r>
              <a:rPr lang="zh-CN" altLang="zh-CN" sz="1400" dirty="0" smtClean="0"/>
              <a:t>绿色</a:t>
            </a:r>
            <a:r>
              <a:rPr lang="zh-CN" altLang="en-US" sz="1400" dirty="0" smtClean="0"/>
              <a:t>化工、</a:t>
            </a:r>
            <a:r>
              <a:rPr lang="zh-CN" altLang="en-US" sz="1400" dirty="0"/>
              <a:t>功能</a:t>
            </a:r>
            <a:r>
              <a:rPr lang="zh-CN" altLang="en-US" sz="1400" dirty="0" smtClean="0"/>
              <a:t>新材料与</a:t>
            </a:r>
            <a:r>
              <a:rPr lang="zh-CN" altLang="en-US" sz="1400" dirty="0"/>
              <a:t>智能</a:t>
            </a:r>
            <a:r>
              <a:rPr lang="zh-CN" altLang="en-US" sz="1400" dirty="0" smtClean="0"/>
              <a:t>制造、设计与文创</a:t>
            </a:r>
            <a:endParaRPr lang="en-US" altLang="zh-CN" sz="1400" dirty="0" smtClean="0"/>
          </a:p>
          <a:p>
            <a:pPr>
              <a:lnSpc>
                <a:spcPct val="150000"/>
              </a:lnSpc>
            </a:pPr>
            <a:r>
              <a:rPr lang="zh-CN" altLang="en-US" sz="1400" dirty="0" smtClean="0"/>
              <a:t>现有</a:t>
            </a:r>
            <a:r>
              <a:rPr lang="en-US" altLang="zh-CN" sz="1400" dirty="0" smtClean="0"/>
              <a:t>55</a:t>
            </a:r>
            <a:r>
              <a:rPr lang="zh-CN" altLang="en-US" sz="1400" dirty="0" smtClean="0"/>
              <a:t>个本科专业，</a:t>
            </a:r>
            <a:r>
              <a:rPr lang="en-US" altLang="zh-CN" sz="1400" dirty="0" smtClean="0"/>
              <a:t>9</a:t>
            </a:r>
            <a:r>
              <a:rPr lang="zh-CN" altLang="en-US" sz="1400" dirty="0" smtClean="0"/>
              <a:t>个一级学术型硕士点、</a:t>
            </a:r>
            <a:r>
              <a:rPr lang="en-US" altLang="zh-CN" sz="1400" dirty="0" smtClean="0"/>
              <a:t>11</a:t>
            </a:r>
            <a:r>
              <a:rPr lang="zh-CN" altLang="en-US" sz="1400" dirty="0" smtClean="0"/>
              <a:t>个专业学位类别</a:t>
            </a:r>
            <a:endParaRPr lang="en-US" altLang="zh-CN" sz="1400" dirty="0" smtClean="0"/>
          </a:p>
          <a:p>
            <a:pPr>
              <a:lnSpc>
                <a:spcPct val="150000"/>
              </a:lnSpc>
            </a:pPr>
            <a:r>
              <a:rPr lang="en-US" altLang="zh-CN" sz="1400" b="1" dirty="0" smtClean="0"/>
              <a:t>9</a:t>
            </a:r>
            <a:r>
              <a:rPr lang="zh-CN" altLang="en-US" sz="1400" b="1" dirty="0" smtClean="0"/>
              <a:t>个一级学术型硕士点：</a:t>
            </a:r>
            <a:r>
              <a:rPr lang="zh-CN" altLang="en-US" sz="1400" dirty="0" smtClean="0"/>
              <a:t>机械工程、化学工程与技术、管理科学与工程、生态学、控制科学与工程、材料科学与工程、数学、轻工技术与工程、</a:t>
            </a:r>
            <a:r>
              <a:rPr lang="zh-CN" altLang="en-US" sz="1400" dirty="0" smtClean="0">
                <a:solidFill>
                  <a:srgbClr val="FF0000"/>
                </a:solidFill>
              </a:rPr>
              <a:t>马克思主义理论</a:t>
            </a:r>
            <a:endParaRPr lang="en-US" altLang="zh-CN" sz="1400" dirty="0" smtClean="0">
              <a:solidFill>
                <a:srgbClr val="FF0000"/>
              </a:solidFill>
            </a:endParaRPr>
          </a:p>
          <a:p>
            <a:pPr>
              <a:lnSpc>
                <a:spcPct val="150000"/>
              </a:lnSpc>
            </a:pPr>
            <a:r>
              <a:rPr lang="en-US" altLang="zh-CN" sz="1400" b="1" dirty="0" smtClean="0"/>
              <a:t>11</a:t>
            </a:r>
            <a:r>
              <a:rPr lang="zh-CN" altLang="en-US" sz="1400" b="1" dirty="0" smtClean="0"/>
              <a:t>个专业学位类别</a:t>
            </a:r>
            <a:r>
              <a:rPr lang="zh-CN" altLang="en-US" sz="1400" dirty="0" smtClean="0"/>
              <a:t>：材料与化工、资料与环境、生物与医药、电子信息、艺术、风景园林、</a:t>
            </a:r>
            <a:r>
              <a:rPr lang="zh-CN" altLang="en-US" sz="1400" dirty="0" smtClean="0">
                <a:solidFill>
                  <a:srgbClr val="FF0000"/>
                </a:solidFill>
              </a:rPr>
              <a:t>土木水利、交通运输、机械、工程管理、社会工作</a:t>
            </a:r>
            <a:endParaRPr lang="en-US" altLang="zh-CN" sz="1400" dirty="0" smtClean="0">
              <a:solidFill>
                <a:srgbClr val="FF0000"/>
              </a:solidFill>
            </a:endParaRPr>
          </a:p>
          <a:p>
            <a:pPr>
              <a:lnSpc>
                <a:spcPct val="150000"/>
              </a:lnSpc>
            </a:pPr>
            <a:r>
              <a:rPr lang="zh-CN" altLang="en-US" sz="1400" b="1" dirty="0">
                <a:solidFill>
                  <a:srgbClr val="FF0000"/>
                </a:solidFill>
              </a:rPr>
              <a:t>博士</a:t>
            </a:r>
            <a:r>
              <a:rPr lang="zh-CN" altLang="en-US" sz="1400" b="1" dirty="0" smtClean="0">
                <a:solidFill>
                  <a:srgbClr val="FF0000"/>
                </a:solidFill>
              </a:rPr>
              <a:t>点：学博</a:t>
            </a:r>
            <a:r>
              <a:rPr lang="en-US" altLang="zh-CN" sz="1400" b="1" dirty="0" smtClean="0">
                <a:solidFill>
                  <a:srgbClr val="FF0000"/>
                </a:solidFill>
              </a:rPr>
              <a:t>——</a:t>
            </a:r>
            <a:r>
              <a:rPr lang="zh-CN" altLang="en-US" sz="1400" b="1" dirty="0" smtClean="0">
                <a:solidFill>
                  <a:srgbClr val="FF0000"/>
                </a:solidFill>
              </a:rPr>
              <a:t>化学工程与技术</a:t>
            </a:r>
            <a:endParaRPr lang="en-US" altLang="zh-CN" sz="1400" b="1" dirty="0" smtClean="0">
              <a:solidFill>
                <a:srgbClr val="FF0000"/>
              </a:solidFill>
            </a:endParaRPr>
          </a:p>
          <a:p>
            <a:pPr>
              <a:lnSpc>
                <a:spcPct val="150000"/>
              </a:lnSpc>
            </a:pPr>
            <a:r>
              <a:rPr lang="en-US" altLang="zh-CN" sz="1400" b="1" dirty="0">
                <a:solidFill>
                  <a:srgbClr val="FF0000"/>
                </a:solidFill>
              </a:rPr>
              <a:t> </a:t>
            </a:r>
            <a:r>
              <a:rPr lang="en-US" altLang="zh-CN" sz="1400" b="1" dirty="0" smtClean="0">
                <a:solidFill>
                  <a:srgbClr val="FF0000"/>
                </a:solidFill>
              </a:rPr>
              <a:t>       </a:t>
            </a:r>
            <a:r>
              <a:rPr lang="zh-CN" altLang="en-US" sz="1400" b="1" dirty="0" smtClean="0">
                <a:solidFill>
                  <a:srgbClr val="FF0000"/>
                </a:solidFill>
              </a:rPr>
              <a:t>专</a:t>
            </a:r>
            <a:r>
              <a:rPr lang="zh-CN" altLang="en-US" sz="1400" b="1" dirty="0">
                <a:solidFill>
                  <a:srgbClr val="FF0000"/>
                </a:solidFill>
              </a:rPr>
              <a:t>博</a:t>
            </a:r>
            <a:r>
              <a:rPr lang="en-US" altLang="zh-CN" sz="1400" b="1" dirty="0" smtClean="0">
                <a:solidFill>
                  <a:srgbClr val="FF0000"/>
                </a:solidFill>
              </a:rPr>
              <a:t>——</a:t>
            </a:r>
            <a:r>
              <a:rPr lang="zh-CN" altLang="en-US" sz="1400" b="1" dirty="0" smtClean="0">
                <a:solidFill>
                  <a:srgbClr val="FF0000"/>
                </a:solidFill>
              </a:rPr>
              <a:t>材料与化工</a:t>
            </a:r>
            <a:endParaRPr lang="en-US" altLang="zh-CN" sz="1400" b="1" dirty="0" smtClean="0">
              <a:solidFill>
                <a:srgbClr val="FF0000"/>
              </a:solidFill>
            </a:endParaRPr>
          </a:p>
          <a:p>
            <a:pPr>
              <a:lnSpc>
                <a:spcPct val="150000"/>
              </a:lnSpc>
            </a:pPr>
            <a:r>
              <a:rPr lang="zh-CN" altLang="en-US" sz="1400" b="1" dirty="0" smtClean="0">
                <a:solidFill>
                  <a:srgbClr val="FF0000"/>
                </a:solidFill>
                <a:effectLst>
                  <a:outerShdw blurRad="38100" dist="38100" dir="2700000" algn="tl">
                    <a:srgbClr val="000000">
                      <a:alpha val="43137"/>
                    </a:srgbClr>
                  </a:outerShdw>
                </a:effectLst>
              </a:rPr>
              <a:t>红色为教育部文件尚未下达 </a:t>
            </a:r>
            <a:r>
              <a:rPr lang="en-US" altLang="zh-CN" sz="1400" b="1" dirty="0" smtClean="0">
                <a:solidFill>
                  <a:srgbClr val="FF0000"/>
                </a:solidFill>
                <a:effectLst>
                  <a:outerShdw blurRad="38100" dist="38100" dir="2700000" algn="tl">
                    <a:srgbClr val="000000">
                      <a:alpha val="43137"/>
                    </a:srgbClr>
                  </a:outerShdw>
                </a:effectLst>
              </a:rPr>
              <a:t>,</a:t>
            </a:r>
            <a:r>
              <a:rPr lang="zh-CN" altLang="en-US" sz="1400" b="1" dirty="0" smtClean="0">
                <a:solidFill>
                  <a:srgbClr val="FF0000"/>
                </a:solidFill>
                <a:effectLst>
                  <a:outerShdw blurRad="38100" dist="38100" dir="2700000" algn="tl">
                    <a:srgbClr val="000000">
                      <a:alpha val="43137"/>
                    </a:srgbClr>
                  </a:outerShdw>
                </a:effectLst>
              </a:rPr>
              <a:t>博士点审批竞争激烈，静待结果</a:t>
            </a:r>
            <a:endParaRPr lang="zh-CN" altLang="en-US" sz="1400" b="1" dirty="0" smtClean="0">
              <a:solidFill>
                <a:srgbClr val="FF0000"/>
              </a:solidFill>
              <a:effectLst>
                <a:outerShdw blurRad="38100" dist="38100" dir="2700000" algn="tl">
                  <a:srgbClr val="000000">
                    <a:alpha val="43137"/>
                  </a:srgbClr>
                </a:outerShdw>
              </a:effectLst>
            </a:endParaRPr>
          </a:p>
        </p:txBody>
      </p:sp>
      <p:sp>
        <p:nvSpPr>
          <p:cNvPr id="3" name="矩形 2"/>
          <p:cNvSpPr/>
          <p:nvPr/>
        </p:nvSpPr>
        <p:spPr>
          <a:xfrm>
            <a:off x="935182" y="3903324"/>
            <a:ext cx="7723909" cy="1060450"/>
          </a:xfrm>
          <a:prstGeom prst="rect">
            <a:avLst/>
          </a:prstGeom>
        </p:spPr>
        <p:txBody>
          <a:bodyPr wrap="square">
            <a:spAutoFit/>
          </a:bodyPr>
          <a:lstStyle/>
          <a:p>
            <a:pPr>
              <a:lnSpc>
                <a:spcPct val="150000"/>
              </a:lnSpc>
            </a:pPr>
            <a:r>
              <a:rPr lang="en-US" altLang="zh-CN" sz="1400" dirty="0">
                <a:latin typeface="宋体" panose="02010600030101010101" pitchFamily="2" charset="-122"/>
                <a:ea typeface="宋体" panose="02010600030101010101" pitchFamily="2" charset="-122"/>
              </a:rPr>
              <a:t>6</a:t>
            </a:r>
            <a:r>
              <a:rPr lang="zh-CN" altLang="en-US" sz="1400" dirty="0">
                <a:latin typeface="宋体" panose="02010600030101010101" pitchFamily="2" charset="-122"/>
                <a:ea typeface="宋体" panose="02010600030101010101" pitchFamily="2" charset="-122"/>
              </a:rPr>
              <a:t>个上海市重点学科、</a:t>
            </a:r>
            <a:r>
              <a:rPr lang="en-US" altLang="zh-CN" sz="1400" dirty="0">
                <a:latin typeface="宋体" panose="02010600030101010101" pitchFamily="2" charset="-122"/>
                <a:ea typeface="宋体" panose="02010600030101010101" pitchFamily="2" charset="-122"/>
              </a:rPr>
              <a:t>3</a:t>
            </a:r>
            <a:r>
              <a:rPr lang="zh-CN" altLang="en-US" sz="1400" dirty="0">
                <a:latin typeface="宋体" panose="02010600030101010101" pitchFamily="2" charset="-122"/>
                <a:ea typeface="宋体" panose="02010600030101010101" pitchFamily="2" charset="-122"/>
              </a:rPr>
              <a:t>个上海市高峰高原学科</a:t>
            </a:r>
            <a:endParaRPr lang="en-US" altLang="zh-CN" sz="1400" dirty="0">
              <a:latin typeface="宋体" panose="02010600030101010101" pitchFamily="2" charset="-122"/>
              <a:ea typeface="宋体" panose="02010600030101010101" pitchFamily="2" charset="-122"/>
            </a:endParaRPr>
          </a:p>
          <a:p>
            <a:pPr>
              <a:lnSpc>
                <a:spcPct val="150000"/>
              </a:lnSpc>
            </a:pPr>
            <a:r>
              <a:rPr lang="zh-CN" altLang="zh-CN" sz="1400" dirty="0"/>
              <a:t>化学学科进入全球</a:t>
            </a:r>
            <a:r>
              <a:rPr lang="en-US" altLang="zh-CN" sz="1400" dirty="0"/>
              <a:t>ESI</a:t>
            </a:r>
            <a:r>
              <a:rPr lang="zh-CN" altLang="zh-CN" sz="1400" dirty="0"/>
              <a:t>前</a:t>
            </a:r>
            <a:r>
              <a:rPr lang="en-US" altLang="zh-CN" sz="1400" dirty="0"/>
              <a:t>1%</a:t>
            </a:r>
            <a:r>
              <a:rPr lang="zh-CN" altLang="zh-CN" sz="1400" dirty="0"/>
              <a:t>，在</a:t>
            </a:r>
            <a:r>
              <a:rPr lang="en-US" altLang="zh-CN" sz="1400" dirty="0"/>
              <a:t>2019</a:t>
            </a:r>
            <a:r>
              <a:rPr lang="zh-CN" altLang="zh-CN" sz="1400" dirty="0"/>
              <a:t>软科中国最好学科排名中位列第</a:t>
            </a:r>
            <a:r>
              <a:rPr lang="en-US" altLang="zh-CN" sz="1400" dirty="0"/>
              <a:t>35</a:t>
            </a:r>
            <a:r>
              <a:rPr lang="zh-CN" altLang="zh-CN" sz="1400" dirty="0"/>
              <a:t>名</a:t>
            </a:r>
            <a:r>
              <a:rPr lang="zh-CN" altLang="zh-CN" sz="1400" dirty="0" smtClean="0"/>
              <a:t>。</a:t>
            </a:r>
            <a:r>
              <a:rPr lang="zh-CN" altLang="en-US" sz="1400" dirty="0" smtClean="0"/>
              <a:t>材料科学、</a:t>
            </a:r>
            <a:endParaRPr lang="zh-CN" altLang="en-US" sz="1400" dirty="0" smtClean="0"/>
          </a:p>
          <a:p>
            <a:pPr>
              <a:lnSpc>
                <a:spcPct val="150000"/>
              </a:lnSpc>
            </a:pPr>
            <a:r>
              <a:rPr lang="zh-CN" altLang="en-US" sz="1400" dirty="0" smtClean="0"/>
              <a:t>农学、工程学接近</a:t>
            </a:r>
            <a:r>
              <a:rPr lang="en-US" altLang="zh-CN" sz="1400" dirty="0" smtClean="0"/>
              <a:t>ESI</a:t>
            </a:r>
            <a:r>
              <a:rPr lang="zh-CN" altLang="en-US" sz="1400" dirty="0" smtClean="0"/>
              <a:t>前</a:t>
            </a:r>
            <a:r>
              <a:rPr lang="en-US" altLang="zh-CN" sz="1400" dirty="0" smtClean="0"/>
              <a:t>1%</a:t>
            </a:r>
            <a:r>
              <a:rPr lang="zh-CN" altLang="en-US" sz="1400" dirty="0" smtClean="0"/>
              <a:t>。</a:t>
            </a:r>
            <a:endParaRPr lang="zh-CN" altLang="en-US" sz="1400" dirty="0" smtClean="0"/>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TABLE_BEAUTIFY" val="smartTable{32917541-9925-459f-b476-df663a3e8225}"/>
  <p:tag name="TABLE_ENDDRAG_ORIGIN_RECT" val="634*231"/>
  <p:tag name="TABLE_ENDDRAG_RECT" val="40*151*634*231"/>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8555</Words>
  <Application>WPS 演示</Application>
  <PresentationFormat>全屏显示(16:9)</PresentationFormat>
  <Paragraphs>841</Paragraphs>
  <Slides>50</Slides>
  <Notes>11</Notes>
  <HiddenSlides>1</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50</vt:i4>
      </vt:variant>
    </vt:vector>
  </HeadingPairs>
  <TitlesOfParts>
    <vt:vector size="65" baseType="lpstr">
      <vt:lpstr>Arial</vt:lpstr>
      <vt:lpstr>宋体</vt:lpstr>
      <vt:lpstr>Wingdings</vt:lpstr>
      <vt:lpstr>微软雅黑</vt:lpstr>
      <vt:lpstr>Arial Unicode MS</vt:lpstr>
      <vt:lpstr>Calibri</vt:lpstr>
      <vt:lpstr>Times New Roman</vt:lpstr>
      <vt:lpstr>黑体</vt:lpstr>
      <vt:lpstr>Times New Roman</vt:lpstr>
      <vt:lpstr>华文楷体</vt:lpstr>
      <vt:lpstr>方正字迹-邢体草书简体</vt:lpstr>
      <vt:lpstr>Open Sans Light</vt:lpstr>
      <vt:lpstr>書體坊顏體㊣</vt:lpstr>
      <vt:lpstr>Segoe Print</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一 人文学院基本情况</vt:lpstr>
      <vt:lpstr>  在学校文化建设中的独特作用 （奉贤校区落成颂）</vt:lpstr>
      <vt:lpstr>先贤语迹碑廊</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xx</dc:creator>
  <cp:lastModifiedBy>Yu.</cp:lastModifiedBy>
  <cp:revision>350</cp:revision>
  <dcterms:created xsi:type="dcterms:W3CDTF">2021-05-27T04:28:00Z</dcterms:created>
  <dcterms:modified xsi:type="dcterms:W3CDTF">2021-06-22T08:39:21Z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ICV">
    <vt:lpwstr>2FA19F7D5AB440208282F084CC19CDB8</vt:lpwstr>
  </property>
  <property fmtid="{D5CDD505-2E9C-101B-9397-08002B2CF9AE}" pid="4" name="KSOProductBuildVer">
    <vt:lpwstr>2052-11.1.0.10578</vt:lpwstr>
  </property>
</Properties>
</file>